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5"/>
  </p:notesMasterIdLst>
  <p:handoutMasterIdLst>
    <p:handoutMasterId r:id="rId36"/>
  </p:handoutMasterIdLst>
  <p:sldIdLst>
    <p:sldId id="446" r:id="rId5"/>
    <p:sldId id="448" r:id="rId6"/>
    <p:sldId id="332" r:id="rId7"/>
    <p:sldId id="402" r:id="rId8"/>
    <p:sldId id="449" r:id="rId9"/>
    <p:sldId id="445" r:id="rId10"/>
    <p:sldId id="406" r:id="rId11"/>
    <p:sldId id="411" r:id="rId12"/>
    <p:sldId id="447" r:id="rId13"/>
    <p:sldId id="404" r:id="rId14"/>
    <p:sldId id="405" r:id="rId15"/>
    <p:sldId id="450" r:id="rId16"/>
    <p:sldId id="407" r:id="rId17"/>
    <p:sldId id="408" r:id="rId18"/>
    <p:sldId id="409" r:id="rId19"/>
    <p:sldId id="451" r:id="rId20"/>
    <p:sldId id="452" r:id="rId21"/>
    <p:sldId id="453" r:id="rId22"/>
    <p:sldId id="454" r:id="rId23"/>
    <p:sldId id="455" r:id="rId24"/>
    <p:sldId id="456" r:id="rId25"/>
    <p:sldId id="457" r:id="rId26"/>
    <p:sldId id="458" r:id="rId27"/>
    <p:sldId id="459" r:id="rId28"/>
    <p:sldId id="462" r:id="rId29"/>
    <p:sldId id="464" r:id="rId30"/>
    <p:sldId id="460" r:id="rId31"/>
    <p:sldId id="461" r:id="rId32"/>
    <p:sldId id="421" r:id="rId33"/>
    <p:sldId id="41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F32CC3B-57AC-4FE0-81FA-B93B44CF769B}">
          <p14:sldIdLst>
            <p14:sldId id="446"/>
            <p14:sldId id="448"/>
            <p14:sldId id="332"/>
          </p14:sldIdLst>
        </p14:section>
        <p14:section name="Session 1" id="{0CE2E531-A183-419A-AEF2-D11AC0EFE768}">
          <p14:sldIdLst>
            <p14:sldId id="402"/>
            <p14:sldId id="449"/>
            <p14:sldId id="445"/>
            <p14:sldId id="406"/>
            <p14:sldId id="411"/>
          </p14:sldIdLst>
        </p14:section>
        <p14:section name="Session 2" id="{B3EED3BE-43FE-4D95-A1D4-4A638C5F36AF}">
          <p14:sldIdLst>
            <p14:sldId id="447"/>
            <p14:sldId id="404"/>
            <p14:sldId id="405"/>
            <p14:sldId id="450"/>
            <p14:sldId id="407"/>
            <p14:sldId id="408"/>
            <p14:sldId id="409"/>
            <p14:sldId id="451"/>
            <p14:sldId id="452"/>
            <p14:sldId id="453"/>
            <p14:sldId id="454"/>
            <p14:sldId id="455"/>
            <p14:sldId id="456"/>
            <p14:sldId id="457"/>
            <p14:sldId id="458"/>
            <p14:sldId id="459"/>
            <p14:sldId id="462"/>
            <p14:sldId id="464"/>
            <p14:sldId id="460"/>
            <p14:sldId id="461"/>
            <p14:sldId id="421"/>
          </p14:sldIdLst>
        </p14:section>
        <p14:section name="Outro" id="{406F0FED-5EBB-4DD0-A957-7FEC28548788}">
          <p14:sldIdLst>
            <p14:sldId id="41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FDE7"/>
    <a:srgbClr val="000000"/>
    <a:srgbClr val="FDFEEC"/>
    <a:srgbClr val="DC5874"/>
    <a:srgbClr val="FEFE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7272D-5857-4EB6-BB38-CF728EA4465C}" v="28" dt="2024-01-29T13:15:56.042"/>
    <p1510:client id="{9D78B7CD-A4C4-4D26-B881-948A59E7C936}" v="1344" dt="2024-01-30T10:36:24.8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92" autoAdjust="0"/>
    <p:restoredTop sz="94252" autoAdjust="0"/>
  </p:normalViewPr>
  <p:slideViewPr>
    <p:cSldViewPr snapToGrid="0">
      <p:cViewPr varScale="1">
        <p:scale>
          <a:sx n="106" d="100"/>
          <a:sy n="106" d="100"/>
        </p:scale>
        <p:origin x="114" y="15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2582"/>
    </p:cViewPr>
  </p:sorterViewPr>
  <p:notesViewPr>
    <p:cSldViewPr snapToGrid="0">
      <p:cViewPr varScale="1">
        <p:scale>
          <a:sx n="119" d="100"/>
          <a:sy n="119" d="100"/>
        </p:scale>
        <p:origin x="2538"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30/01/2024</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30/01/2024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GB" altLang="en-US" sz="1200" b="0" dirty="0">
                <a:latin typeface="Arial" panose="020B0604020202020204" pitchFamily="34" charset="0"/>
                <a:cs typeface="Arial" panose="020B0604020202020204" pitchFamily="34" charset="0"/>
              </a:rPr>
              <a:t>Young Enterprise is the UK’s leading charity that empowers young people to harness their personal and business skills. </a:t>
            </a:r>
            <a:r>
              <a:rPr lang="en-GB" altLang="en-US" sz="1200" dirty="0">
                <a:latin typeface="Arial" panose="020B0604020202020204" pitchFamily="34" charset="0"/>
                <a:cs typeface="Arial" panose="020B0604020202020204" pitchFamily="34" charset="0"/>
              </a:rPr>
              <a:t>We run a range of enterprise and financial education programmes for young people aged 4 – 25. </a:t>
            </a:r>
          </a:p>
          <a:p>
            <a:pPr eaLnBrk="1" hangingPunct="1">
              <a:lnSpc>
                <a:spcPct val="90000"/>
              </a:lnSpc>
            </a:pPr>
            <a:br>
              <a:rPr lang="en-GB" altLang="en-US" sz="1200" dirty="0">
                <a:latin typeface="Arial" panose="020B0604020202020204" pitchFamily="34" charset="0"/>
                <a:cs typeface="Arial" panose="020B0604020202020204" pitchFamily="34" charset="0"/>
              </a:rPr>
            </a:br>
            <a:r>
              <a:rPr lang="en-GB" altLang="en-US" sz="1200" dirty="0">
                <a:latin typeface="Arial" panose="020B0604020202020204" pitchFamily="34" charset="0"/>
                <a:cs typeface="Arial" panose="020B0604020202020204" pitchFamily="34" charset="0"/>
              </a:rPr>
              <a:t>Created in the UK in 1963</a:t>
            </a:r>
            <a:r>
              <a:rPr lang="en-GB" altLang="en-US" sz="1200" baseline="0" dirty="0">
                <a:latin typeface="Arial" panose="020B0604020202020204" pitchFamily="34" charset="0"/>
                <a:cs typeface="Arial" panose="020B0604020202020204" pitchFamily="34" charset="0"/>
              </a:rPr>
              <a:t> by m</a:t>
            </a:r>
            <a:r>
              <a:rPr lang="en-GB" altLang="en-US" sz="1200" dirty="0">
                <a:latin typeface="Arial" panose="020B0604020202020204" pitchFamily="34" charset="0"/>
                <a:cs typeface="Arial" panose="020B0604020202020204" pitchFamily="34" charset="0"/>
              </a:rPr>
              <a:t>erchant banker Sir Walter Salomon,</a:t>
            </a:r>
            <a:r>
              <a:rPr lang="en-GB" altLang="en-US" sz="1200" baseline="0" dirty="0">
                <a:latin typeface="Arial" panose="020B0604020202020204" pitchFamily="34" charset="0"/>
                <a:cs typeface="Arial" panose="020B0604020202020204" pitchFamily="34" charset="0"/>
              </a:rPr>
              <a:t> </a:t>
            </a:r>
            <a:r>
              <a:rPr lang="en-GB" altLang="en-US" sz="1200" dirty="0">
                <a:latin typeface="Arial" panose="020B0604020202020204" pitchFamily="34" charset="0"/>
                <a:cs typeface="Arial" panose="020B0604020202020204" pitchFamily="34" charset="0"/>
              </a:rPr>
              <a:t>based on the American Junior Achievement programme. </a:t>
            </a:r>
          </a:p>
          <a:p>
            <a:pPr fontAlgn="base"/>
            <a:endParaRPr lang="en-GB" sz="1200" i="0" kern="1200" dirty="0">
              <a:solidFill>
                <a:schemeClr val="tx1"/>
              </a:solidFill>
              <a:effectLst/>
              <a:latin typeface="Arial" panose="020B0604020202020204" pitchFamily="34" charset="0"/>
              <a:cs typeface="Arial" panose="020B0604020202020204" pitchFamily="34" charset="0"/>
            </a:endParaRPr>
          </a:p>
          <a:p>
            <a:pPr fontAlgn="base"/>
            <a:r>
              <a:rPr lang="en-GB" sz="1200" b="1" i="0" kern="1200" dirty="0">
                <a:solidFill>
                  <a:schemeClr val="tx1"/>
                </a:solidFill>
                <a:effectLst/>
                <a:latin typeface="Arial" panose="020B0604020202020204" pitchFamily="34" charset="0"/>
                <a:cs typeface="Arial" panose="020B0604020202020204" pitchFamily="34" charset="0"/>
              </a:rPr>
              <a:t>Mission </a:t>
            </a:r>
            <a:r>
              <a:rPr lang="en-GB" sz="1200" b="0" i="0" kern="1200" dirty="0">
                <a:solidFill>
                  <a:schemeClr val="tx1"/>
                </a:solidFill>
                <a:effectLst/>
                <a:latin typeface="Arial" panose="020B0604020202020204" pitchFamily="34" charset="0"/>
                <a:cs typeface="Arial" panose="020B0604020202020204" pitchFamily="34" charset="0"/>
              </a:rPr>
              <a:t>- </a:t>
            </a:r>
            <a:r>
              <a:rPr lang="en-US" sz="1200" b="0" i="0" kern="1200" dirty="0">
                <a:solidFill>
                  <a:schemeClr val="tx1"/>
                </a:solidFill>
                <a:effectLst/>
                <a:latin typeface="Arial" panose="020B0604020202020204" pitchFamily="34" charset="0"/>
                <a:cs typeface="Arial" panose="020B0604020202020204" pitchFamily="34" charset="0"/>
              </a:rPr>
              <a:t>Our mission statement defines what we do and why we do it. We empower young people to discover, develop and celebrate their skills and potential.</a:t>
            </a:r>
          </a:p>
          <a:p>
            <a:pPr fontAlgn="base"/>
            <a:endParaRPr lang="en-US" sz="1200" b="0" i="0" kern="1200" dirty="0">
              <a:solidFill>
                <a:schemeClr val="tx1"/>
              </a:solidFill>
              <a:effectLst/>
              <a:latin typeface="Arial" panose="020B0604020202020204" pitchFamily="34" charset="0"/>
              <a:cs typeface="Arial" panose="020B0604020202020204" pitchFamily="34" charset="0"/>
            </a:endParaRPr>
          </a:p>
          <a:p>
            <a:pPr fontAlgn="base"/>
            <a:r>
              <a:rPr lang="en-GB" sz="1200" b="1" i="0" kern="1200" dirty="0">
                <a:solidFill>
                  <a:schemeClr val="tx1"/>
                </a:solidFill>
                <a:effectLst/>
                <a:latin typeface="Arial" panose="020B0604020202020204" pitchFamily="34" charset="0"/>
                <a:cs typeface="Arial" panose="020B0604020202020204" pitchFamily="34" charset="0"/>
              </a:rPr>
              <a:t>Vision </a:t>
            </a:r>
            <a:r>
              <a:rPr lang="en-GB" sz="1200" b="0" i="0" kern="1200" dirty="0">
                <a:solidFill>
                  <a:schemeClr val="tx1"/>
                </a:solidFill>
                <a:effectLst/>
                <a:latin typeface="Arial" panose="020B0604020202020204" pitchFamily="34" charset="0"/>
                <a:cs typeface="Arial" panose="020B0604020202020204" pitchFamily="34" charset="0"/>
              </a:rPr>
              <a:t>- </a:t>
            </a:r>
            <a:r>
              <a:rPr lang="en-US" sz="1200" b="0" i="0" kern="1200" dirty="0">
                <a:solidFill>
                  <a:schemeClr val="tx1"/>
                </a:solidFill>
                <a:effectLst/>
                <a:latin typeface="Arial" panose="020B0604020202020204" pitchFamily="34" charset="0"/>
                <a:cs typeface="Arial" panose="020B0604020202020204" pitchFamily="34" charset="0"/>
              </a:rPr>
              <a:t>We believe that young people should be given the best chance for a rewarding future in work and life – no matter where they start their journey.</a:t>
            </a: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2379236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7E7D9-4D98-AFF9-AFC8-A6A892C2E6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CAEDA-9F66-D658-193A-7E50A8555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BA75DB-2471-81EA-0B3E-7D42A52841B3}"/>
              </a:ext>
            </a:extLst>
          </p:cNvPr>
          <p:cNvSpPr>
            <a:spLocks noGrp="1"/>
          </p:cNvSpPr>
          <p:nvPr>
            <p:ph type="body" idx="1"/>
          </p:nvPr>
        </p:nvSpPr>
        <p:spPr/>
        <p:txBody>
          <a:bodyPr/>
          <a:lstStyle/>
          <a:p>
            <a:r>
              <a:rPr lang="en-GB" b="0" dirty="0"/>
              <a:t>Entry for the National Competitions is split into two different age groups (11-14 and 15+), meaning there are two of each award. </a:t>
            </a:r>
          </a:p>
          <a:p>
            <a:endParaRPr lang="en-GB" dirty="0"/>
          </a:p>
        </p:txBody>
      </p:sp>
      <p:sp>
        <p:nvSpPr>
          <p:cNvPr id="4" name="Slide Number Placeholder 3">
            <a:extLst>
              <a:ext uri="{FF2B5EF4-FFF2-40B4-BE49-F238E27FC236}">
                <a16:creationId xmlns:a16="http://schemas.microsoft.com/office/drawing/2014/main" id="{E6D20031-B469-FD04-5C78-53BA6565551C}"/>
              </a:ext>
            </a:extLst>
          </p:cNvPr>
          <p:cNvSpPr>
            <a:spLocks noGrp="1"/>
          </p:cNvSpPr>
          <p:nvPr>
            <p:ph type="sldNum" sz="quarter" idx="5"/>
          </p:nvPr>
        </p:nvSpPr>
        <p:spPr/>
        <p:txBody>
          <a:bodyPr/>
          <a:lstStyle/>
          <a:p>
            <a:fld id="{C507AAB2-0019-4156-B2C5-EBC3259D852C}" type="slidenum">
              <a:rPr lang="en-GB" smtClean="0"/>
              <a:t>26</a:t>
            </a:fld>
            <a:endParaRPr lang="en-GB"/>
          </a:p>
        </p:txBody>
      </p:sp>
    </p:spTree>
    <p:extLst>
      <p:ext uri="{BB962C8B-B14F-4D97-AF65-F5344CB8AC3E}">
        <p14:creationId xmlns:p14="http://schemas.microsoft.com/office/powerpoint/2010/main" val="910019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27</a:t>
            </a:fld>
            <a:endParaRPr lang="en-GB"/>
          </a:p>
        </p:txBody>
      </p:sp>
    </p:spTree>
    <p:extLst>
      <p:ext uri="{BB962C8B-B14F-4D97-AF65-F5344CB8AC3E}">
        <p14:creationId xmlns:p14="http://schemas.microsoft.com/office/powerpoint/2010/main" val="1369427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28</a:t>
            </a:fld>
            <a:endParaRPr lang="en-GB"/>
          </a:p>
        </p:txBody>
      </p:sp>
    </p:spTree>
    <p:extLst>
      <p:ext uri="{BB962C8B-B14F-4D97-AF65-F5344CB8AC3E}">
        <p14:creationId xmlns:p14="http://schemas.microsoft.com/office/powerpoint/2010/main" val="396373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29</a:t>
            </a:fld>
            <a:endParaRPr lang="en-GB"/>
          </a:p>
        </p:txBody>
      </p:sp>
    </p:spTree>
    <p:extLst>
      <p:ext uri="{BB962C8B-B14F-4D97-AF65-F5344CB8AC3E}">
        <p14:creationId xmlns:p14="http://schemas.microsoft.com/office/powerpoint/2010/main" val="17733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289067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Young Entrepreneurs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2952614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Young Entrepreneurs</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1928817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Sustainable Development Goals (SDGs), also known as The Global Goals, are a shared agenda to end poverty, fight inequality &amp; injustice and protect the planet. Agreed in 2015 by all countries within UN and set to be completed by 2030. </a:t>
            </a:r>
          </a:p>
          <a:p>
            <a:endParaRPr lang="en-GB" dirty="0"/>
          </a:p>
          <a:p>
            <a:r>
              <a:rPr lang="en-GB" dirty="0"/>
              <a:t>Are there any opportunities to focus on sustainability with your 10X business idea/service? If so, you could be in with a chance of winning the ‘Best in Sustainability’ prize in the 10X National Competition!</a:t>
            </a:r>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18</a:t>
            </a:fld>
            <a:endParaRPr lang="en-GB"/>
          </a:p>
        </p:txBody>
      </p:sp>
    </p:spTree>
    <p:extLst>
      <p:ext uri="{BB962C8B-B14F-4D97-AF65-F5344CB8AC3E}">
        <p14:creationId xmlns:p14="http://schemas.microsoft.com/office/powerpoint/2010/main" val="3910445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example of a sustainable business is 2020’s ‘Company of the Year’ award winner: </a:t>
            </a:r>
            <a:r>
              <a:rPr lang="en-US" dirty="0" err="1"/>
              <a:t>EnviroTent</a:t>
            </a:r>
            <a:r>
              <a:rPr lang="en-US" dirty="0"/>
              <a:t>.</a:t>
            </a:r>
          </a:p>
          <a:p>
            <a:endParaRPr lang="en-US" dirty="0"/>
          </a:p>
          <a:p>
            <a:r>
              <a:rPr lang="en-US" dirty="0"/>
              <a:t>Having seen the waste that plastic tents produce, </a:t>
            </a:r>
            <a:r>
              <a:rPr lang="en-US" dirty="0" err="1"/>
              <a:t>EnviroTent</a:t>
            </a:r>
            <a:r>
              <a:rPr lang="en-US" dirty="0"/>
              <a:t> decided to create the first ever cardboard only tent that, whilst having all of the water and </a:t>
            </a:r>
            <a:r>
              <a:rPr lang="en-US" dirty="0" err="1"/>
              <a:t>windproofing</a:t>
            </a:r>
            <a:r>
              <a:rPr lang="en-US" dirty="0"/>
              <a:t> of a regular tent, is also fully recyclable. </a:t>
            </a:r>
          </a:p>
          <a:p>
            <a:endParaRPr lang="en-US" dirty="0"/>
          </a:p>
          <a:p>
            <a:r>
              <a:rPr lang="en-US" dirty="0"/>
              <a:t>They showed a great ability to spot a business opportunity whilst solving a common issue seen across festivals in an eco-friendly way.</a:t>
            </a:r>
          </a:p>
          <a:p>
            <a:endParaRPr lang="en-US" dirty="0"/>
          </a:p>
          <a:p>
            <a:r>
              <a:rPr lang="en-US" dirty="0"/>
              <a:t>Let’s have a look at how they approached their business.</a:t>
            </a:r>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19</a:t>
            </a:fld>
            <a:endParaRPr lang="en-GB"/>
          </a:p>
        </p:txBody>
      </p:sp>
    </p:spTree>
    <p:extLst>
      <p:ext uri="{BB962C8B-B14F-4D97-AF65-F5344CB8AC3E}">
        <p14:creationId xmlns:p14="http://schemas.microsoft.com/office/powerpoint/2010/main" val="1764596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be financially sustainable in the long run companies use 2 pathways – Investment &amp; Saving:</a:t>
            </a:r>
          </a:p>
          <a:p>
            <a:endParaRPr lang="en-GB" dirty="0"/>
          </a:p>
          <a:p>
            <a:r>
              <a:rPr lang="en-GB" b="1" dirty="0"/>
              <a:t>Investment:</a:t>
            </a:r>
          </a:p>
          <a:p>
            <a:r>
              <a:rPr lang="en-GB" dirty="0"/>
              <a:t>Where a company will invest their profits into something that will help them to make more profit in the longer term e.g. a big marketing campaign to increase brand awareness that will lead to more sales. Investing is slightly riskier but, if successful, can lead to companies growing quickly and making much larger profit.</a:t>
            </a:r>
          </a:p>
          <a:p>
            <a:endParaRPr lang="en-GB" dirty="0"/>
          </a:p>
          <a:p>
            <a:r>
              <a:rPr lang="en-GB" b="1" dirty="0"/>
              <a:t>Saving:</a:t>
            </a:r>
          </a:p>
          <a:p>
            <a:r>
              <a:rPr lang="en-GB" dirty="0"/>
              <a:t>A company may choose to save their profits too in order to ensure that costs can be met if they have a downturn in sales. This is a safe strategy and can help a business during tough times such as many businesses are going through currently.</a:t>
            </a:r>
          </a:p>
          <a:p>
            <a:endParaRPr lang="en-GB" dirty="0"/>
          </a:p>
          <a:p>
            <a:r>
              <a:rPr lang="en-GB" dirty="0"/>
              <a:t>We as individuals also need to make sure that we are financially sustainable so will save or invest a % of their wages. This helps individuals with their financial goals such as buying a house.</a:t>
            </a:r>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20</a:t>
            </a:fld>
            <a:endParaRPr lang="en-GB"/>
          </a:p>
        </p:txBody>
      </p:sp>
    </p:spTree>
    <p:extLst>
      <p:ext uri="{BB962C8B-B14F-4D97-AF65-F5344CB8AC3E}">
        <p14:creationId xmlns:p14="http://schemas.microsoft.com/office/powerpoint/2010/main" val="192381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Getting</a:t>
            </a:r>
            <a:r>
              <a:rPr lang="en-GB" baseline="0" dirty="0"/>
              <a:t> started…</a:t>
            </a:r>
          </a:p>
          <a:p>
            <a:endParaRPr lang="en-GB" baseline="0" dirty="0"/>
          </a:p>
          <a:p>
            <a:r>
              <a:rPr lang="en-GB" dirty="0"/>
              <a:t>Firstly, you’ll need to think of what you will be selling – will it be a product or service? </a:t>
            </a:r>
            <a:r>
              <a:rPr lang="en-US" dirty="0"/>
              <a:t>You must read and comply with 10X terms and conditions to make sure your business is in line. (Refer to the Product Guidelines sheet)</a:t>
            </a:r>
            <a:endParaRPr lang="en-GB" dirty="0"/>
          </a:p>
          <a:p>
            <a:endParaRPr lang="en-GB" dirty="0"/>
          </a:p>
          <a:p>
            <a:r>
              <a:rPr lang="en-GB" dirty="0"/>
              <a:t>To make a profit from your product or service you will need to add value to your product or service. </a:t>
            </a:r>
          </a:p>
          <a:p>
            <a:r>
              <a:rPr lang="en-US" dirty="0"/>
              <a:t>Added value is the difference between the cost of inputs and the price customers are willing to pay.</a:t>
            </a:r>
            <a:r>
              <a:rPr lang="en-GB" dirty="0"/>
              <a:t> </a:t>
            </a:r>
          </a:p>
          <a:p>
            <a:endParaRPr lang="en-GB" dirty="0"/>
          </a:p>
          <a:p>
            <a:r>
              <a:rPr lang="en-GB" dirty="0"/>
              <a:t>2 ways to add value are:</a:t>
            </a:r>
          </a:p>
          <a:p>
            <a:pPr marL="171450" indent="-171450">
              <a:buFontTx/>
              <a:buChar char="-"/>
            </a:pPr>
            <a:r>
              <a:rPr lang="en-GB" dirty="0"/>
              <a:t>Reducing your costs in an intelligent way can do this whilst keeping the quality of your product or service high e.g. using vegetables from your own garden is free</a:t>
            </a:r>
          </a:p>
          <a:p>
            <a:pPr marL="171450" indent="-171450">
              <a:buFontTx/>
              <a:buChar char="-"/>
            </a:pPr>
            <a:r>
              <a:rPr lang="en-GB" dirty="0"/>
              <a:t>Another way is to have a high price e.g. products and services that are in high demand tend to be more expensive – however if you charge too much customers may not buy it.</a:t>
            </a:r>
          </a:p>
          <a:p>
            <a:endParaRPr lang="en-GB" dirty="0"/>
          </a:p>
          <a:p>
            <a:r>
              <a:rPr lang="en-GB" dirty="0"/>
              <a:t>Find out more from your customers. Market research is a great way to find out what potential customers think of your product or service. This is a valuable tool that can help you to make decisions about your business.</a:t>
            </a:r>
          </a:p>
          <a:p>
            <a:endParaRPr lang="en-GB" dirty="0"/>
          </a:p>
          <a:p>
            <a:r>
              <a:rPr lang="en-GB" dirty="0"/>
              <a:t>Now you have your business idea and know that it will make a profit and customers will buy it, you will need to move onto your business plan.</a:t>
            </a:r>
          </a:p>
          <a:p>
            <a:endParaRPr lang="en-GB"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21</a:t>
            </a:fld>
            <a:endParaRPr lang="en-GB"/>
          </a:p>
        </p:txBody>
      </p:sp>
    </p:spTree>
    <p:extLst>
      <p:ext uri="{BB962C8B-B14F-4D97-AF65-F5344CB8AC3E}">
        <p14:creationId xmlns:p14="http://schemas.microsoft.com/office/powerpoint/2010/main" val="3677496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25</a:t>
            </a:fld>
            <a:endParaRPr lang="en-GB"/>
          </a:p>
        </p:txBody>
      </p:sp>
    </p:spTree>
    <p:extLst>
      <p:ext uri="{BB962C8B-B14F-4D97-AF65-F5344CB8AC3E}">
        <p14:creationId xmlns:p14="http://schemas.microsoft.com/office/powerpoint/2010/main" val="290575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4ED51C-726A-A432-5BD4-B5756263793B}"/>
              </a:ext>
            </a:extLst>
          </p:cNvPr>
          <p:cNvSpPr/>
          <p:nvPr userDrawn="1"/>
        </p:nvSpPr>
        <p:spPr>
          <a:xfrm>
            <a:off x="0" y="-1"/>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9749" y="5864269"/>
            <a:ext cx="1075433" cy="711111"/>
          </a:xfrm>
          <a:prstGeom prst="rect">
            <a:avLst/>
          </a:prstGeom>
        </p:spPr>
      </p:pic>
      <p:sp>
        <p:nvSpPr>
          <p:cNvPr id="2" name="Text Placeholder 2">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3" name="Text Placeholder 2">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userDrawn="1"/>
        </p:nvSpPr>
        <p:spPr>
          <a:xfrm>
            <a:off x="3049199" y="0"/>
            <a:ext cx="3049200" cy="6858000"/>
          </a:xfrm>
          <a:prstGeom prst="rect">
            <a:avLst/>
          </a:prstGeom>
          <a:solidFill>
            <a:schemeClr val="accent1">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accent1">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1">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Content Placeholder 42">
            <a:extLst>
              <a:ext uri="{FF2B5EF4-FFF2-40B4-BE49-F238E27FC236}">
                <a16:creationId xmlns:a16="http://schemas.microsoft.com/office/drawing/2014/main" id="{906F3287-C414-D9AF-17AD-772318DDA02A}"/>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1" name="Text Placeholder 47">
            <a:extLst>
              <a:ext uri="{FF2B5EF4-FFF2-40B4-BE49-F238E27FC236}">
                <a16:creationId xmlns:a16="http://schemas.microsoft.com/office/drawing/2014/main" id="{F8DB69BF-32AA-202D-C704-3F7A516A3536}"/>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2" name="Text Placeholder 49">
            <a:extLst>
              <a:ext uri="{FF2B5EF4-FFF2-40B4-BE49-F238E27FC236}">
                <a16:creationId xmlns:a16="http://schemas.microsoft.com/office/drawing/2014/main" id="{1C3C1BB0-177E-5638-14BD-E9C3B72E0246}"/>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3" name="Content Placeholder 42">
            <a:extLst>
              <a:ext uri="{FF2B5EF4-FFF2-40B4-BE49-F238E27FC236}">
                <a16:creationId xmlns:a16="http://schemas.microsoft.com/office/drawing/2014/main" id="{793BE3C0-A964-87D1-E10B-5CC7861E9DD3}"/>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4" name="Text Placeholder 47">
            <a:extLst>
              <a:ext uri="{FF2B5EF4-FFF2-40B4-BE49-F238E27FC236}">
                <a16:creationId xmlns:a16="http://schemas.microsoft.com/office/drawing/2014/main" id="{7790AEF7-7655-734B-1169-0FBE58FDE885}"/>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5" name="Text Placeholder 49">
            <a:extLst>
              <a:ext uri="{FF2B5EF4-FFF2-40B4-BE49-F238E27FC236}">
                <a16:creationId xmlns:a16="http://schemas.microsoft.com/office/drawing/2014/main" id="{51BB1AC9-26DC-A593-0588-3E71AB7AB2F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6" name="Content Placeholder 42">
            <a:extLst>
              <a:ext uri="{FF2B5EF4-FFF2-40B4-BE49-F238E27FC236}">
                <a16:creationId xmlns:a16="http://schemas.microsoft.com/office/drawing/2014/main" id="{4D939D70-031A-1475-BB7E-F727DB65A1CA}"/>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37" name="Text Placeholder 47">
            <a:extLst>
              <a:ext uri="{FF2B5EF4-FFF2-40B4-BE49-F238E27FC236}">
                <a16:creationId xmlns:a16="http://schemas.microsoft.com/office/drawing/2014/main" id="{94B9C487-01B2-9EAA-BD97-00EA8499DC1F}"/>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38" name="Text Placeholder 49">
            <a:extLst>
              <a:ext uri="{FF2B5EF4-FFF2-40B4-BE49-F238E27FC236}">
                <a16:creationId xmlns:a16="http://schemas.microsoft.com/office/drawing/2014/main" id="{B36CEF2A-52E5-E522-8D49-237858ADEB8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39" name="Content Placeholder 42">
            <a:extLst>
              <a:ext uri="{FF2B5EF4-FFF2-40B4-BE49-F238E27FC236}">
                <a16:creationId xmlns:a16="http://schemas.microsoft.com/office/drawing/2014/main" id="{0951C1D1-7EDC-B2BE-B15E-CC704619E22B}"/>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40" name="Text Placeholder 47">
            <a:extLst>
              <a:ext uri="{FF2B5EF4-FFF2-40B4-BE49-F238E27FC236}">
                <a16:creationId xmlns:a16="http://schemas.microsoft.com/office/drawing/2014/main" id="{CC3D7C35-B482-A7E0-2B26-14894DDE56E0}"/>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41" name="Text Placeholder 49">
            <a:extLst>
              <a:ext uri="{FF2B5EF4-FFF2-40B4-BE49-F238E27FC236}">
                <a16:creationId xmlns:a16="http://schemas.microsoft.com/office/drawing/2014/main" id="{9E77944E-46B0-1772-0BE1-8D28592F74A3}"/>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4132998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6952B0-B2EC-933E-3D55-733C8C4ED945}"/>
              </a:ext>
            </a:extLst>
          </p:cNvPr>
          <p:cNvSpPr/>
          <p:nvPr userDrawn="1"/>
        </p:nvSpPr>
        <p:spPr>
          <a:xfrm>
            <a:off x="0" y="-1"/>
            <a:ext cx="12192000" cy="56043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58E057CE-B397-DBBD-17DE-AF2C9DE689E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D9AA28D8-B2B3-DFF0-CEC2-C84ECDBCCE0D}"/>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02054076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701D29C2-4C48-B02F-25EC-BF77642D939D}"/>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EF9F0425-DDD4-4C1A-6836-1998C16351BE}"/>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0189711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0ED89AF7-093E-46C2-8561-FB01B24341C9}"/>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A5984976-D47C-54A2-6343-8EEABB67C83E}"/>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0025712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06844394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6">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6">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2943AC60-5F56-375B-3AF1-812DB44CA2DC}"/>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E755FDEA-F99A-138B-FEAB-95DBD522B33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DDAF3714-DB24-B0E5-4CB2-E6730207EA29}"/>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9214D88-1F0C-956C-758E-20E1BD03EE0D}"/>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C7FCD7D0-C8E7-A1FA-0EA7-B0F14A6D8D82}"/>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3FEB2687-30A6-1000-D8EC-22F602D87D7F}"/>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CE03A85-CB6C-D686-3EA1-24F20A58D2A8}"/>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827C236-B785-DEBF-9163-BDE09D58A558}"/>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DFD4D2B0-380F-4363-58EE-EDD313EC9AC2}"/>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6A3FF7DC-E2FB-D2AB-EA80-13F67A48D030}"/>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5AAEFD77-4099-435F-7A72-AC61EF4AFBF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BFF8AF91-CC92-EDAD-B3A8-D1E9D6E4F31E}"/>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71079424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C6864A-A786-E4BF-AA0D-67BEEC09D218}"/>
              </a:ext>
            </a:extLst>
          </p:cNvPr>
          <p:cNvSpPr/>
          <p:nvPr userDrawn="1"/>
        </p:nvSpPr>
        <p:spPr>
          <a:xfrm>
            <a:off x="0" y="-1"/>
            <a:ext cx="12192000" cy="56043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24F01BD1-5369-ED7F-7AF6-86A39CF205DB}"/>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EE576C45-170C-153F-600C-52306E0F068B}"/>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941813055"/>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E058C7C-04AD-D7B5-330F-64E0AF2D9125}"/>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7036CBEE-0FD5-4D58-65B1-78657054A91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99356776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1">
            <a:extLst>
              <a:ext uri="{FF2B5EF4-FFF2-40B4-BE49-F238E27FC236}">
                <a16:creationId xmlns:a16="http://schemas.microsoft.com/office/drawing/2014/main" id="{804B6669-3816-BECC-04F7-D903DB788186}"/>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7" name="Text Placeholder 12">
            <a:extLst>
              <a:ext uri="{FF2B5EF4-FFF2-40B4-BE49-F238E27FC236}">
                <a16:creationId xmlns:a16="http://schemas.microsoft.com/office/drawing/2014/main" id="{0D4543BE-3767-65B9-BB8B-3B6CC2A36960}"/>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1515400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0451978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3">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3">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8" name="Content Placeholder 42">
            <a:extLst>
              <a:ext uri="{FF2B5EF4-FFF2-40B4-BE49-F238E27FC236}">
                <a16:creationId xmlns:a16="http://schemas.microsoft.com/office/drawing/2014/main" id="{ACDADC17-2D58-C821-2D5A-B5F5666DA6B7}"/>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080941A8-8732-21B0-3303-C2D2C7E39BE7}"/>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3104FDFA-C649-C2CE-9FAB-B51379125A48}"/>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621C16F5-0850-983A-02A7-6C6EB98EE030}"/>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59519DB3-112B-9308-E123-630B3FC48D9A}"/>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92F5EC90-93B4-996E-6B18-50BB5958AAD9}"/>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F58C3C4C-F77D-FF7B-30BF-835CDE3B220E}"/>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8A6E9B6E-26CC-37B0-BA3B-9BA7F3548EA9}"/>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6A508437-CF6A-CDD2-59D1-DB9575C0B52F}"/>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07519CA-8365-2D28-9741-0E14835CF71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A1534498-3E35-7F0C-EAA0-2A676AB5F82A}"/>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483072E6-3818-E586-37F1-6420782D6565}"/>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124922135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89204758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5B3D83E8-9479-F8A7-8DB8-9A2EA4191D57}"/>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45D3579-8CAA-DF7D-8A85-B8B1C827B72A}"/>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59605032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D21C3DCA-081C-F010-940F-8498C514CE03}"/>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DD07CF95-F372-2462-6F39-FB8A938B6D33}"/>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4610456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290659512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4">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4">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25189633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 Section Brea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56932-2325-34BE-8CEA-811268405947}"/>
              </a:ext>
            </a:extLst>
          </p:cNvPr>
          <p:cNvSpPr/>
          <p:nvPr userDrawn="1"/>
        </p:nvSpPr>
        <p:spPr>
          <a:xfrm>
            <a:off x="0" y="-1"/>
            <a:ext cx="12192000" cy="56043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2813583563"/>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AA8B8DB3-9ACB-851B-34D7-BB52385612D8}"/>
              </a:ext>
            </a:extLst>
          </p:cNvPr>
          <p:cNvSpPr>
            <a:spLocks noGrp="1"/>
          </p:cNvSpPr>
          <p:nvPr>
            <p:ph type="title" hasCustomPrompt="1"/>
          </p:nvPr>
        </p:nvSpPr>
        <p:spPr>
          <a:xfrm>
            <a:off x="838200" y="365125"/>
            <a:ext cx="10515600" cy="900149"/>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6" name="Text Placeholder 12">
            <a:extLst>
              <a:ext uri="{FF2B5EF4-FFF2-40B4-BE49-F238E27FC236}">
                <a16:creationId xmlns:a16="http://schemas.microsoft.com/office/drawing/2014/main" id="{CCFA7B16-EE77-687F-3962-90EABF5B36C4}"/>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4453799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C17372E6-8731-D862-F263-D2F3225E38F1}"/>
              </a:ext>
            </a:extLst>
          </p:cNvPr>
          <p:cNvSpPr>
            <a:spLocks noGrp="1"/>
          </p:cNvSpPr>
          <p:nvPr>
            <p:ph type="title" hasCustomPrompt="1"/>
          </p:nvPr>
        </p:nvSpPr>
        <p:spPr>
          <a:xfrm>
            <a:off x="838200" y="365126"/>
            <a:ext cx="4771293" cy="784664"/>
          </a:xfrm>
          <a:prstGeom prst="rect">
            <a:avLst/>
          </a:prstGeom>
        </p:spPr>
        <p:txBody>
          <a:bodyPr/>
          <a:lstStyle>
            <a:lvl1pPr>
              <a:defRPr sz="4000" b="1"/>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2D14FC92-EDFB-ED87-0F62-23599839B19C}"/>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2159520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34573397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accent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Rectangle 7">
            <a:extLst>
              <a:ext uri="{FF2B5EF4-FFF2-40B4-BE49-F238E27FC236}">
                <a16:creationId xmlns:a16="http://schemas.microsoft.com/office/drawing/2014/main" id="{D8025E56-429A-4D30-CF15-308649131809}"/>
              </a:ext>
            </a:extLst>
          </p:cNvPr>
          <p:cNvSpPr>
            <a:spLocks/>
          </p:cNvSpPr>
          <p:nvPr/>
        </p:nvSpPr>
        <p:spPr>
          <a:xfrm>
            <a:off x="6093602" y="0"/>
            <a:ext cx="3049200" cy="6858000"/>
          </a:xfrm>
          <a:prstGeom prst="rect">
            <a:avLst/>
          </a:prstGeom>
          <a:solidFill>
            <a:schemeClr val="accent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accent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2">
            <a:extLst>
              <a:ext uri="{FF2B5EF4-FFF2-40B4-BE49-F238E27FC236}">
                <a16:creationId xmlns:a16="http://schemas.microsoft.com/office/drawing/2014/main" id="{52FE54F9-484E-0608-E46A-43907B9A2CAF}"/>
              </a:ext>
            </a:extLst>
          </p:cNvPr>
          <p:cNvSpPr>
            <a:spLocks noGrp="1"/>
          </p:cNvSpPr>
          <p:nvPr>
            <p:ph sz="quarter" idx="14" hasCustomPrompt="1"/>
          </p:nvPr>
        </p:nvSpPr>
        <p:spPr>
          <a:xfrm>
            <a:off x="648602" y="4397270"/>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19" name="Text Placeholder 47">
            <a:extLst>
              <a:ext uri="{FF2B5EF4-FFF2-40B4-BE49-F238E27FC236}">
                <a16:creationId xmlns:a16="http://schemas.microsoft.com/office/drawing/2014/main" id="{A9201119-9518-B620-1010-001C811AB920}"/>
              </a:ext>
            </a:extLst>
          </p:cNvPr>
          <p:cNvSpPr>
            <a:spLocks noGrp="1"/>
          </p:cNvSpPr>
          <p:nvPr>
            <p:ph type="body" sz="quarter" idx="18" hasCustomPrompt="1"/>
          </p:nvPr>
        </p:nvSpPr>
        <p:spPr>
          <a:xfrm>
            <a:off x="231112" y="220663"/>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0" name="Text Placeholder 49">
            <a:extLst>
              <a:ext uri="{FF2B5EF4-FFF2-40B4-BE49-F238E27FC236}">
                <a16:creationId xmlns:a16="http://schemas.microsoft.com/office/drawing/2014/main" id="{9425A366-A0E0-A3A1-7F18-E637CC8DC035}"/>
              </a:ext>
            </a:extLst>
          </p:cNvPr>
          <p:cNvSpPr>
            <a:spLocks noGrp="1"/>
          </p:cNvSpPr>
          <p:nvPr>
            <p:ph type="body" sz="quarter" idx="19" hasCustomPrompt="1"/>
          </p:nvPr>
        </p:nvSpPr>
        <p:spPr>
          <a:xfrm>
            <a:off x="231113" y="884238"/>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1" name="Content Placeholder 42">
            <a:extLst>
              <a:ext uri="{FF2B5EF4-FFF2-40B4-BE49-F238E27FC236}">
                <a16:creationId xmlns:a16="http://schemas.microsoft.com/office/drawing/2014/main" id="{7680C408-4779-0823-4C1D-E5EF4715BFB7}"/>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2" name="Text Placeholder 47">
            <a:extLst>
              <a:ext uri="{FF2B5EF4-FFF2-40B4-BE49-F238E27FC236}">
                <a16:creationId xmlns:a16="http://schemas.microsoft.com/office/drawing/2014/main" id="{D433BA50-850A-A71C-714F-6AF67761D8A6}"/>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3" name="Text Placeholder 49">
            <a:extLst>
              <a:ext uri="{FF2B5EF4-FFF2-40B4-BE49-F238E27FC236}">
                <a16:creationId xmlns:a16="http://schemas.microsoft.com/office/drawing/2014/main" id="{6B6D78B2-52FF-1C28-39BD-8EB7F38801F7}"/>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4" name="Content Placeholder 42">
            <a:extLst>
              <a:ext uri="{FF2B5EF4-FFF2-40B4-BE49-F238E27FC236}">
                <a16:creationId xmlns:a16="http://schemas.microsoft.com/office/drawing/2014/main" id="{44467BC6-6F1D-9C7D-4EC0-AC574159B136}"/>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5" name="Text Placeholder 47">
            <a:extLst>
              <a:ext uri="{FF2B5EF4-FFF2-40B4-BE49-F238E27FC236}">
                <a16:creationId xmlns:a16="http://schemas.microsoft.com/office/drawing/2014/main" id="{2FD53A8D-D182-21EA-136B-0A58C32E6101}"/>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6" name="Text Placeholder 49">
            <a:extLst>
              <a:ext uri="{FF2B5EF4-FFF2-40B4-BE49-F238E27FC236}">
                <a16:creationId xmlns:a16="http://schemas.microsoft.com/office/drawing/2014/main" id="{B1204B66-6934-58DC-8C19-62002724D468}"/>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
        <p:nvSpPr>
          <p:cNvPr id="27" name="Content Placeholder 42">
            <a:extLst>
              <a:ext uri="{FF2B5EF4-FFF2-40B4-BE49-F238E27FC236}">
                <a16:creationId xmlns:a16="http://schemas.microsoft.com/office/drawing/2014/main" id="{916BA603-805A-65EC-D151-44D6707247D9}"/>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solidFill>
                  <a:schemeClr val="bg1"/>
                </a:solidFill>
              </a:defRPr>
            </a:lvl1pPr>
          </a:lstStyle>
          <a:p>
            <a:pPr lvl="0"/>
            <a:r>
              <a:rPr lang="en-GB" dirty="0"/>
              <a:t>Icon...</a:t>
            </a:r>
          </a:p>
        </p:txBody>
      </p:sp>
      <p:sp>
        <p:nvSpPr>
          <p:cNvPr id="28" name="Text Placeholder 47">
            <a:extLst>
              <a:ext uri="{FF2B5EF4-FFF2-40B4-BE49-F238E27FC236}">
                <a16:creationId xmlns:a16="http://schemas.microsoft.com/office/drawing/2014/main" id="{2FF8C69E-B8DF-2748-DFE8-03FDFC53BE52}"/>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solidFill>
                  <a:schemeClr val="bg1"/>
                </a:solidFill>
                <a:latin typeface="+mj-lt"/>
              </a:defRPr>
            </a:lvl1pPr>
          </a:lstStyle>
          <a:p>
            <a:pPr lvl="0"/>
            <a:r>
              <a:rPr lang="en-US" dirty="0"/>
              <a:t>Title</a:t>
            </a:r>
            <a:endParaRPr lang="en-GB" dirty="0"/>
          </a:p>
        </p:txBody>
      </p:sp>
      <p:sp>
        <p:nvSpPr>
          <p:cNvPr id="29" name="Text Placeholder 49">
            <a:extLst>
              <a:ext uri="{FF2B5EF4-FFF2-40B4-BE49-F238E27FC236}">
                <a16:creationId xmlns:a16="http://schemas.microsoft.com/office/drawing/2014/main" id="{C3EBFEB5-B090-1560-C73C-0BD315CF0C01}"/>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solidFill>
                  <a:schemeClr val="bg1"/>
                </a:solidFill>
              </a:defRPr>
            </a:lvl1pPr>
          </a:lstStyle>
          <a:p>
            <a:pPr lvl="0"/>
            <a:r>
              <a:rPr lang="en-GB" dirty="0"/>
              <a:t>Body</a:t>
            </a:r>
          </a:p>
        </p:txBody>
      </p:sp>
    </p:spTree>
    <p:extLst>
      <p:ext uri="{BB962C8B-B14F-4D97-AF65-F5344CB8AC3E}">
        <p14:creationId xmlns:p14="http://schemas.microsoft.com/office/powerpoint/2010/main" val="36956033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19749" y="5864269"/>
            <a:ext cx="1075433" cy="711111"/>
          </a:xfrm>
          <a:prstGeom prst="rect">
            <a:avLst/>
          </a:prstGeom>
        </p:spPr>
      </p:pic>
      <p:sp>
        <p:nvSpPr>
          <p:cNvPr id="3" name="Rectangle 2">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18" hidden="1">
            <a:extLst>
              <a:ext uri="{FF2B5EF4-FFF2-40B4-BE49-F238E27FC236}">
                <a16:creationId xmlns:a16="http://schemas.microsoft.com/office/drawing/2014/main" id="{6E2F5969-34F3-D5CE-C570-D62EE04882CD}"/>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2">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dirty="0"/>
              <a:t>TITLE</a:t>
            </a:r>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dirty="0"/>
              <a:t>Subtitle</a:t>
            </a:r>
          </a:p>
        </p:txBody>
      </p:sp>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2" name="Rectangle 1">
            <a:extLst>
              <a:ext uri="{FF2B5EF4-FFF2-40B4-BE49-F238E27FC236}">
                <a16:creationId xmlns:a16="http://schemas.microsoft.com/office/drawing/2014/main" id="{1039C382-4603-EC78-5F02-9BA6A611F4C0}"/>
              </a:ext>
            </a:extLst>
          </p:cNvPr>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dirty="0"/>
              <a:t>Blurb</a:t>
            </a:r>
          </a:p>
        </p:txBody>
      </p:sp>
      <p:sp>
        <p:nvSpPr>
          <p:cNvPr id="3" name="Picture Placeholder 5">
            <a:extLst>
              <a:ext uri="{FF2B5EF4-FFF2-40B4-BE49-F238E27FC236}">
                <a16:creationId xmlns:a16="http://schemas.microsoft.com/office/drawing/2014/main" id="{854E0EEB-7986-2362-B8F7-A6F01B3E7F7F}"/>
              </a:ext>
            </a:extLst>
          </p:cNvPr>
          <p:cNvSpPr>
            <a:spLocks noGrp="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dirty="0"/>
              <a:t>QR Code</a:t>
            </a:r>
          </a:p>
        </p:txBody>
      </p:sp>
      <p:pic>
        <p:nvPicPr>
          <p:cNvPr id="5" name="Graphic 4" descr="Arrow: Rotate right with solid fill">
            <a:extLst>
              <a:ext uri="{FF2B5EF4-FFF2-40B4-BE49-F238E27FC236}">
                <a16:creationId xmlns:a16="http://schemas.microsoft.com/office/drawing/2014/main" id="{212A8467-172B-6197-4451-11B2967CDB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096202" y="3361335"/>
            <a:ext cx="914400" cy="914400"/>
          </a:xfrm>
          <a:prstGeom prst="rect">
            <a:avLst/>
          </a:prstGeom>
        </p:spPr>
      </p:pic>
      <p:sp>
        <p:nvSpPr>
          <p:cNvPr id="11" name="Text Placeholder 2">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dirty="0"/>
              <a:t>CALL TO ACTION</a:t>
            </a:r>
          </a:p>
        </p:txBody>
      </p:sp>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and white logo&#10;&#10;Description automatically generated">
            <a:extLst>
              <a:ext uri="{FF2B5EF4-FFF2-40B4-BE49-F238E27FC236}">
                <a16:creationId xmlns:a16="http://schemas.microsoft.com/office/drawing/2014/main" id="{69D97F76-35D2-5381-237E-DE77A631735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pic>
        <p:nvPicPr>
          <p:cNvPr id="16" name="Picture 15"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pic>
        <p:nvPicPr>
          <p:cNvPr id="18" name="Picture 17"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pic>
        <p:nvPicPr>
          <p:cNvPr id="20" name="Picture 19"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sp>
        <p:nvSpPr>
          <p:cNvPr id="22" name="Content Placeholder 2">
            <a:extLst>
              <a:ext uri="{FF2B5EF4-FFF2-40B4-BE49-F238E27FC236}">
                <a16:creationId xmlns:a16="http://schemas.microsoft.com/office/drawing/2014/main" id="{08B0B243-52D5-1D7E-2448-17D43E594143}"/>
              </a:ext>
            </a:extLst>
          </p:cNvPr>
          <p:cNvSpPr txBox="1">
            <a:spLocks/>
          </p:cNvSpPr>
          <p:nvPr userDrawn="1"/>
        </p:nvSpPr>
        <p:spPr>
          <a:xfrm>
            <a:off x="1310352" y="229506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3" name="Content Placeholder 2">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4" name="Content Placeholder 2">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5" name="Content Placeholder 2">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6" name="Content Placeholder 2">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sp>
        <p:nvSpPr>
          <p:cNvPr id="27" name="Content Placeholder 2">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Picture 27"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sp>
        <p:nvSpPr>
          <p:cNvPr id="6" name="Picture Placeholder 5">
            <a:extLst>
              <a:ext uri="{FF2B5EF4-FFF2-40B4-BE49-F238E27FC236}">
                <a16:creationId xmlns:a16="http://schemas.microsoft.com/office/drawing/2014/main" id="{EDF0451C-19BD-3030-19AE-F91B7429D857}"/>
              </a:ext>
            </a:extLst>
          </p:cNvPr>
          <p:cNvSpPr>
            <a:spLocks noGrp="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dirty="0"/>
              <a:t>QR Code</a:t>
            </a:r>
          </a:p>
        </p:txBody>
      </p:sp>
      <p:pic>
        <p:nvPicPr>
          <p:cNvPr id="10" name="Graphic 9" descr="Megaphone with solid fill">
            <a:extLst>
              <a:ext uri="{FF2B5EF4-FFF2-40B4-BE49-F238E27FC236}">
                <a16:creationId xmlns:a16="http://schemas.microsoft.com/office/drawing/2014/main" id="{77EB7194-54CB-3CA5-D2F0-62B03E4AA39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105" y="2180762"/>
            <a:ext cx="475200" cy="475200"/>
          </a:xfrm>
          <a:prstGeom prst="rect">
            <a:avLst/>
          </a:prstGeom>
        </p:spPr>
      </p:pic>
      <p:sp>
        <p:nvSpPr>
          <p:cNvPr id="12" name="Text Placeholder 11">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11991" cy="266700"/>
          </a:xfrm>
          <a:prstGeom prst="rect">
            <a:avLst/>
          </a:prstGeom>
        </p:spPr>
        <p:txBody>
          <a:bodyPr/>
          <a:lstStyle>
            <a:lvl1pPr marL="0" indent="0">
              <a:buNone/>
              <a:defRPr sz="2000"/>
            </a:lvl1pPr>
          </a:lstStyle>
          <a:p>
            <a:pPr lvl="0"/>
            <a:r>
              <a:rPr lang="en-GB" dirty="0"/>
              <a:t>Insert email</a:t>
            </a:r>
          </a:p>
        </p:txBody>
      </p:sp>
      <p:pic>
        <p:nvPicPr>
          <p:cNvPr id="31" name="Graphic 30" descr="Arrow: Rotate right with solid fill">
            <a:extLst>
              <a:ext uri="{FF2B5EF4-FFF2-40B4-BE49-F238E27FC236}">
                <a16:creationId xmlns:a16="http://schemas.microsoft.com/office/drawing/2014/main" id="{308CEF9A-D749-1F16-0674-84ED2DAFC6F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4445882" y="2380574"/>
            <a:ext cx="914400" cy="914400"/>
          </a:xfrm>
          <a:prstGeom prst="rect">
            <a:avLst/>
          </a:prstGeom>
        </p:spPr>
      </p:pic>
      <p:sp>
        <p:nvSpPr>
          <p:cNvPr id="3" name="TextBox 2">
            <a:extLst>
              <a:ext uri="{FF2B5EF4-FFF2-40B4-BE49-F238E27FC236}">
                <a16:creationId xmlns:a16="http://schemas.microsoft.com/office/drawing/2014/main" id="{1384642C-D16E-7A00-596B-E243BC3584D1}"/>
              </a:ext>
            </a:extLst>
          </p:cNvPr>
          <p:cNvSpPr txBox="1"/>
          <p:nvPr userDrawn="1"/>
        </p:nvSpPr>
        <p:spPr>
          <a:xfrm>
            <a:off x="838200" y="365125"/>
            <a:ext cx="5932472" cy="769441"/>
          </a:xfrm>
          <a:prstGeom prst="rect">
            <a:avLst/>
          </a:prstGeom>
          <a:noFill/>
        </p:spPr>
        <p:txBody>
          <a:bodyPr wrap="square" rtlCol="0">
            <a:spAutoFit/>
          </a:bodyPr>
          <a:lstStyle/>
          <a:p>
            <a:r>
              <a:rPr lang="en-GB" sz="4400" b="1" dirty="0">
                <a:latin typeface="+mj-lt"/>
              </a:rPr>
              <a:t>Contact Us</a:t>
            </a:r>
          </a:p>
        </p:txBody>
      </p:sp>
      <p:sp>
        <p:nvSpPr>
          <p:cNvPr id="4" name="Text Placeholder 11">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dirty="0"/>
              <a:t>Insert image</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ontent Placeholder 42">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dirty="0"/>
              <a:t>Icon...</a:t>
            </a:r>
          </a:p>
        </p:txBody>
      </p:sp>
      <p:sp>
        <p:nvSpPr>
          <p:cNvPr id="48" name="Text Placeholder 47">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50" name="Text Placeholder 49">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dirty="0"/>
              <a:t>Body</a:t>
            </a:r>
          </a:p>
        </p:txBody>
      </p:sp>
      <p:sp>
        <p:nvSpPr>
          <p:cNvPr id="10" name="Content Placeholder 4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dirty="0"/>
              <a:t>Icon...</a:t>
            </a:r>
          </a:p>
        </p:txBody>
      </p:sp>
      <p:sp>
        <p:nvSpPr>
          <p:cNvPr id="11" name="Text Placeholder 47">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2" name="Text Placeholder 49">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dirty="0"/>
              <a:t>Body</a:t>
            </a:r>
          </a:p>
        </p:txBody>
      </p:sp>
      <p:sp>
        <p:nvSpPr>
          <p:cNvPr id="16" name="Content Placeholder 42">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dirty="0"/>
              <a:t>Icon...</a:t>
            </a:r>
          </a:p>
        </p:txBody>
      </p:sp>
      <p:sp>
        <p:nvSpPr>
          <p:cNvPr id="17" name="Text Placeholder 47">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18" name="Text Placeholder 49">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dirty="0"/>
              <a:t>Body</a:t>
            </a:r>
          </a:p>
        </p:txBody>
      </p:sp>
      <p:sp>
        <p:nvSpPr>
          <p:cNvPr id="19" name="Content Placeholder 42">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dirty="0"/>
              <a:t>Icon...</a:t>
            </a:r>
          </a:p>
        </p:txBody>
      </p:sp>
      <p:sp>
        <p:nvSpPr>
          <p:cNvPr id="20" name="Text Placeholder 47">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dirty="0"/>
              <a:t>Title</a:t>
            </a:r>
            <a:endParaRPr lang="en-GB" dirty="0"/>
          </a:p>
        </p:txBody>
      </p:sp>
      <p:sp>
        <p:nvSpPr>
          <p:cNvPr id="21" name="Text Placeholder 49">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dirty="0"/>
              <a:t>Body</a:t>
            </a:r>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 Section Brea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A2AAA-1FAF-2D13-986C-344F509D5038}"/>
              </a:ext>
            </a:extLst>
          </p:cNvPr>
          <p:cNvSpPr/>
          <p:nvPr userDrawn="1"/>
        </p:nvSpPr>
        <p:spPr>
          <a:xfrm>
            <a:off x="0" y="-1"/>
            <a:ext cx="12192000" cy="56043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and white logo&#10;&#10;Description automatically generated">
            <a:extLst>
              <a:ext uri="{FF2B5EF4-FFF2-40B4-BE49-F238E27FC236}">
                <a16:creationId xmlns:a16="http://schemas.microsoft.com/office/drawing/2014/main" id="{8848D0EE-0C95-2382-4786-06A26935E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sp>
        <p:nvSpPr>
          <p:cNvPr id="3" name="Text Placeholder 2">
            <a:extLst>
              <a:ext uri="{FF2B5EF4-FFF2-40B4-BE49-F238E27FC236}">
                <a16:creationId xmlns:a16="http://schemas.microsoft.com/office/drawing/2014/main" id="{DD324F75-4BF7-D9C5-58FA-6B2D0072441E}"/>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dirty="0"/>
              <a:t>TITLE</a:t>
            </a:r>
          </a:p>
        </p:txBody>
      </p:sp>
      <p:sp>
        <p:nvSpPr>
          <p:cNvPr id="4" name="Text Placeholder 2">
            <a:extLst>
              <a:ext uri="{FF2B5EF4-FFF2-40B4-BE49-F238E27FC236}">
                <a16:creationId xmlns:a16="http://schemas.microsoft.com/office/drawing/2014/main" id="{B28995DB-20F7-17D5-4036-05C3715C1AA4}"/>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dirty="0"/>
              <a:t>Subtitle</a:t>
            </a:r>
          </a:p>
        </p:txBody>
      </p:sp>
    </p:spTree>
    <p:extLst>
      <p:ext uri="{BB962C8B-B14F-4D97-AF65-F5344CB8AC3E}">
        <p14:creationId xmlns:p14="http://schemas.microsoft.com/office/powerpoint/2010/main" val="370276422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D1A69A-5967-25DD-B05E-93FC811406E3}"/>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dirty="0">
                <a:latin typeface="Poppins ExtraBold" panose="00000900000000000000" pitchFamily="2" charset="0"/>
                <a:cs typeface="Poppins ExtraBold" panose="00000900000000000000" pitchFamily="2" charset="0"/>
              </a:rPr>
              <a:t>Title</a:t>
            </a:r>
          </a:p>
        </p:txBody>
      </p:sp>
      <p:sp>
        <p:nvSpPr>
          <p:cNvPr id="5" name="Rectangle 4">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2">
            <a:extLst>
              <a:ext uri="{FF2B5EF4-FFF2-40B4-BE49-F238E27FC236}">
                <a16:creationId xmlns:a16="http://schemas.microsoft.com/office/drawing/2014/main" id="{B9C7854F-8865-720A-D93D-BBEA4963A0DD}"/>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160007798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 Text &amp;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3AA0580A-2DD9-BA75-45BF-C7977BC2A21A}"/>
              </a:ext>
            </a:extLst>
          </p:cNvPr>
          <p:cNvSpPr>
            <a:spLocks noGrp="1"/>
          </p:cNvSpPr>
          <p:nvPr>
            <p:ph sz="quarter" idx="10"/>
          </p:nvPr>
        </p:nvSpPr>
        <p:spPr>
          <a:xfrm>
            <a:off x="6096000" y="365125"/>
            <a:ext cx="5740400" cy="6146800"/>
          </a:xfrm>
          <a:prstGeom prst="rect">
            <a:avLst/>
          </a:prstGeom>
        </p:spPr>
        <p:txBody>
          <a:bodyPr/>
          <a:lstStyle>
            <a:lvl1pPr marL="0" indent="0" algn="ctr">
              <a:buNone/>
              <a:defRPr sz="2000" u="none"/>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E72A2F03-8B21-F830-8E15-EA8B7627F884}"/>
              </a:ext>
            </a:extLst>
          </p:cNvPr>
          <p:cNvSpPr>
            <a:spLocks noGrp="1"/>
          </p:cNvSpPr>
          <p:nvPr>
            <p:ph type="title" hasCustomPrompt="1"/>
          </p:nvPr>
        </p:nvSpPr>
        <p:spPr>
          <a:xfrm>
            <a:off x="838200" y="365126"/>
            <a:ext cx="4771293" cy="784664"/>
          </a:xfrm>
          <a:prstGeom prst="rect">
            <a:avLst/>
          </a:prstGeom>
        </p:spPr>
        <p:txBody>
          <a:bodyPr/>
          <a:lstStyle>
            <a:lvl1pPr>
              <a:defRPr sz="4000" b="1" i="0"/>
            </a:lvl1pPr>
          </a:lstStyle>
          <a:p>
            <a:r>
              <a:rPr lang="en-GB" dirty="0">
                <a:latin typeface="Poppins ExtraBold" panose="00000900000000000000" pitchFamily="2" charset="0"/>
                <a:cs typeface="Poppins ExtraBold" panose="00000900000000000000" pitchFamily="2" charset="0"/>
              </a:rPr>
              <a:t>Title</a:t>
            </a:r>
          </a:p>
        </p:txBody>
      </p:sp>
      <p:sp>
        <p:nvSpPr>
          <p:cNvPr id="3" name="Text Placeholder 12">
            <a:extLst>
              <a:ext uri="{FF2B5EF4-FFF2-40B4-BE49-F238E27FC236}">
                <a16:creationId xmlns:a16="http://schemas.microsoft.com/office/drawing/2014/main" id="{3B263570-3189-3AFE-EAB6-80A83172CD3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dirty="0"/>
              <a:t>Insert text</a:t>
            </a:r>
          </a:p>
        </p:txBody>
      </p:sp>
    </p:spTree>
    <p:extLst>
      <p:ext uri="{BB962C8B-B14F-4D97-AF65-F5344CB8AC3E}">
        <p14:creationId xmlns:p14="http://schemas.microsoft.com/office/powerpoint/2010/main" val="314575582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 Left Block">
    <p:spTree>
      <p:nvGrpSpPr>
        <p:cNvPr id="1" name=""/>
        <p:cNvGrpSpPr/>
        <p:nvPr/>
      </p:nvGrpSpPr>
      <p:grpSpPr>
        <a:xfrm>
          <a:off x="0" y="0"/>
          <a:ext cx="0" cy="0"/>
          <a:chOff x="0" y="0"/>
          <a:chExt cx="0" cy="0"/>
        </a:xfrm>
      </p:grpSpPr>
      <p:sp>
        <p:nvSpPr>
          <p:cNvPr id="4" name="Block 1">
            <a:extLst>
              <a:ext uri="{FF2B5EF4-FFF2-40B4-BE49-F238E27FC236}">
                <a16:creationId xmlns:a16="http://schemas.microsoft.com/office/drawing/2014/main" id="{2889D4D5-FE49-1724-4711-EDD0222DCFF3}"/>
              </a:ext>
            </a:extLst>
          </p:cNvPr>
          <p:cNvSpPr/>
          <p:nvPr/>
        </p:nvSpPr>
        <p:spPr>
          <a:xfrm>
            <a:off x="0" y="0"/>
            <a:ext cx="3049200" cy="6858000"/>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solidFill>
                  <a:schemeClr val="bg1"/>
                </a:solidFill>
              </a:defRPr>
            </a:lvl1pPr>
          </a:lstStyle>
          <a:p>
            <a:pPr lvl="0"/>
            <a:r>
              <a:rPr lang="en-US" dirty="0"/>
              <a:t>Insert text</a:t>
            </a:r>
            <a:endParaRPr lang="en-GB" dirty="0"/>
          </a:p>
        </p:txBody>
      </p:sp>
      <p:sp>
        <p:nvSpPr>
          <p:cNvPr id="10" name="Content Placeholder 9">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solidFill>
                  <a:schemeClr val="bg1"/>
                </a:solidFill>
              </a:defRPr>
            </a:lvl1pPr>
          </a:lstStyle>
          <a:p>
            <a:pPr lvl="0"/>
            <a:r>
              <a:rPr lang="en-GB" dirty="0"/>
              <a:t>Insert image</a:t>
            </a:r>
          </a:p>
        </p:txBody>
      </p:sp>
    </p:spTree>
    <p:extLst>
      <p:ext uri="{BB962C8B-B14F-4D97-AF65-F5344CB8AC3E}">
        <p14:creationId xmlns:p14="http://schemas.microsoft.com/office/powerpoint/2010/main" val="177575460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67" r:id="rId6"/>
    <p:sldLayoutId id="2147483668" r:id="rId7"/>
    <p:sldLayoutId id="2147483693" r:id="rId8"/>
    <p:sldLayoutId id="2147483706" r:id="rId9"/>
    <p:sldLayoutId id="2147483714" r:id="rId10"/>
    <p:sldLayoutId id="2147483664" r:id="rId11"/>
    <p:sldLayoutId id="2147483673" r:id="rId12"/>
    <p:sldLayoutId id="2147483694" r:id="rId13"/>
    <p:sldLayoutId id="2147483707" r:id="rId14"/>
    <p:sldLayoutId id="2147483715" r:id="rId15"/>
    <p:sldLayoutId id="2147483666" r:id="rId16"/>
    <p:sldLayoutId id="2147483678" r:id="rId17"/>
    <p:sldLayoutId id="2147483695" r:id="rId18"/>
    <p:sldLayoutId id="2147483708" r:id="rId19"/>
    <p:sldLayoutId id="2147483712" r:id="rId20"/>
    <p:sldLayoutId id="2147483665" r:id="rId21"/>
    <p:sldLayoutId id="2147483683" r:id="rId22"/>
    <p:sldLayoutId id="2147483696" r:id="rId23"/>
    <p:sldLayoutId id="2147483709" r:id="rId24"/>
    <p:sldLayoutId id="2147483711" r:id="rId25"/>
    <p:sldLayoutId id="2147483701" r:id="rId26"/>
    <p:sldLayoutId id="2147483702" r:id="rId27"/>
    <p:sldLayoutId id="2147483703" r:id="rId28"/>
    <p:sldLayoutId id="2147483710" r:id="rId29"/>
    <p:sldLayoutId id="2147483716" r:id="rId30"/>
    <p:sldLayoutId id="2147483698" r:id="rId31"/>
    <p:sldLayoutId id="2147483700" r:id="rId32"/>
    <p:sldLayoutId id="2147483650" r:id="rId33"/>
    <p:sldLayoutId id="2147483697" r:id="rId34"/>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jpeg"/><Relationship Id="rId7" Type="http://schemas.openxmlformats.org/officeDocument/2006/relationships/hyperlink" Target="http://jaeurope.org/"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hyperlink" Target="https://www.young-enterprise.org.uk/" TargetMode="External"/><Relationship Id="rId9" Type="http://schemas.openxmlformats.org/officeDocument/2006/relationships/hyperlink" Target="https://www.jaworldwide.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10xchallenge.org.uk/en/register"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34.xml"/><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g"/><Relationship Id="rId1" Type="http://schemas.openxmlformats.org/officeDocument/2006/relationships/slideLayout" Target="../slideLayouts/slideLayout3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g"/><Relationship Id="rId1" Type="http://schemas.openxmlformats.org/officeDocument/2006/relationships/slideLayout" Target="../slideLayouts/slideLayout3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6.svg"/><Relationship Id="rId2" Type="http://schemas.openxmlformats.org/officeDocument/2006/relationships/image" Target="../media/image32.png"/><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8.png"/><Relationship Id="rId4"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6" Type="http://schemas.openxmlformats.org/officeDocument/2006/relationships/image" Target="../media/image2.png"/><Relationship Id="rId5" Type="http://schemas.openxmlformats.org/officeDocument/2006/relationships/slide" Target="slide9.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share.jayeapps.com/uploads/8916e4c4e0aa5d2cb7b7832c7f8e43cb/images/JA-YE%20EUROPE%20NETWORK%20map%201.jpg">
            <a:extLst>
              <a:ext uri="{FF2B5EF4-FFF2-40B4-BE49-F238E27FC236}">
                <a16:creationId xmlns:a16="http://schemas.microsoft.com/office/drawing/2014/main" id="{EA52A953-64FB-E60E-8028-9B0AA3F31C28}"/>
              </a:ext>
            </a:extLst>
          </p:cNvPr>
          <p:cNvPicPr>
            <a:picLocks noGrp="1" noRot="1" noChangeAspect="1" noMove="1" noResize="1" noEditPoints="1" noAdjustHandles="1" noChangeArrowheads="1" noChangeShapeType="1" noCrop="1"/>
          </p:cNvPicPr>
          <p:nvPr/>
        </p:nvPicPr>
        <p:blipFill rotWithShape="1">
          <a:blip r:embed="rId3" cstate="print">
            <a:grayscl/>
            <a:extLst>
              <a:ext uri="{28A0092B-C50C-407E-A947-70E740481C1C}">
                <a14:useLocalDpi xmlns:a14="http://schemas.microsoft.com/office/drawing/2010/main" val="0"/>
              </a:ext>
            </a:extLst>
          </a:blip>
          <a:srcRect t="7746" r="16010" b="6248"/>
          <a:stretch/>
        </p:blipFill>
        <p:spPr bwMode="auto">
          <a:xfrm>
            <a:off x="6704848" y="-2"/>
            <a:ext cx="5487152" cy="5604097"/>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hlinkClick r:id="rId4"/>
            <a:extLst>
              <a:ext uri="{FF2B5EF4-FFF2-40B4-BE49-F238E27FC236}">
                <a16:creationId xmlns:a16="http://schemas.microsoft.com/office/drawing/2014/main" id="{55D27C12-190A-E4A7-FD42-BF1751C07E8F}"/>
              </a:ext>
            </a:extLst>
          </p:cNvPr>
          <p:cNvPicPr>
            <a:picLocks noGrp="1" noRot="1" noChangeAspect="1" noMove="1" noResize="1" noEditPoints="1" noAdjustHandles="1" noChangeArrowheads="1" noChangeShapeType="1" noCrop="1"/>
          </p:cNvPicPr>
          <p:nvPr/>
        </p:nvPicPr>
        <p:blipFill>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a:stretch/>
        </p:blipFill>
        <p:spPr>
          <a:xfrm>
            <a:off x="1593409" y="1487122"/>
            <a:ext cx="4340847" cy="2620888"/>
          </a:xfrm>
          <a:prstGeom prst="rect">
            <a:avLst/>
          </a:prstGeom>
        </p:spPr>
      </p:pic>
      <p:pic>
        <p:nvPicPr>
          <p:cNvPr id="9" name="Picture 8" descr="A blue and black logo&#10;&#10;Description automatically generated">
            <a:hlinkClick r:id="rId7"/>
            <a:extLst>
              <a:ext uri="{FF2B5EF4-FFF2-40B4-BE49-F238E27FC236}">
                <a16:creationId xmlns:a16="http://schemas.microsoft.com/office/drawing/2014/main" id="{2B68C10D-FFAB-FC22-BBDB-E4EA29AB841F}"/>
              </a:ext>
            </a:extLst>
          </p:cNvPr>
          <p:cNvPicPr>
            <a:picLocks noGrp="1" noRot="1" noChangeAspect="1" noMove="1" noResize="1" noEditPoints="1" noAdjustHandles="1" noChangeArrowheads="1" noChangeShapeType="1" noCrop="1"/>
          </p:cNvPicPr>
          <p:nvPr/>
        </p:nvPicPr>
        <p:blipFill>
          <a:blip r:embed="rId8">
            <a:biLevel thresh="25000"/>
            <a:extLst>
              <a:ext uri="{28A0092B-C50C-407E-A947-70E740481C1C}">
                <a14:useLocalDpi xmlns:a14="http://schemas.microsoft.com/office/drawing/2010/main" val="0"/>
              </a:ext>
            </a:extLst>
          </a:blip>
          <a:stretch>
            <a:fillRect/>
          </a:stretch>
        </p:blipFill>
        <p:spPr>
          <a:xfrm>
            <a:off x="552261" y="5842147"/>
            <a:ext cx="1774479" cy="806581"/>
          </a:xfrm>
          <a:prstGeom prst="rect">
            <a:avLst/>
          </a:prstGeom>
        </p:spPr>
      </p:pic>
      <p:pic>
        <p:nvPicPr>
          <p:cNvPr id="11" name="Picture 10" descr="A black background with blue text&#10;&#10;Description automatically generated">
            <a:hlinkClick r:id="rId9"/>
            <a:extLst>
              <a:ext uri="{FF2B5EF4-FFF2-40B4-BE49-F238E27FC236}">
                <a16:creationId xmlns:a16="http://schemas.microsoft.com/office/drawing/2014/main" id="{87E4DC42-E2CA-099C-BFDD-1243081B6A48}"/>
              </a:ext>
            </a:extLst>
          </p:cNvPr>
          <p:cNvPicPr>
            <a:picLocks noGrp="1" noRot="1" noChangeAspect="1" noMove="1" noResize="1" noEditPoints="1" noAdjustHandles="1" noChangeArrowheads="1" noChangeShapeType="1" noCrop="1"/>
          </p:cNvPicPr>
          <p:nvPr/>
        </p:nvPicPr>
        <p:blipFill>
          <a:blip r:embed="rId10">
            <a:biLevel thresh="25000"/>
            <a:extLst>
              <a:ext uri="{28A0092B-C50C-407E-A947-70E740481C1C}">
                <a14:useLocalDpi xmlns:a14="http://schemas.microsoft.com/office/drawing/2010/main" val="0"/>
              </a:ext>
            </a:extLst>
          </a:blip>
          <a:stretch>
            <a:fillRect/>
          </a:stretch>
        </p:blipFill>
        <p:spPr>
          <a:xfrm>
            <a:off x="2632768" y="5845170"/>
            <a:ext cx="2260340" cy="803558"/>
          </a:xfrm>
          <a:prstGeom prst="rect">
            <a:avLst/>
          </a:prstGeom>
        </p:spPr>
      </p:pic>
    </p:spTree>
    <p:extLst>
      <p:ext uri="{BB962C8B-B14F-4D97-AF65-F5344CB8AC3E}">
        <p14:creationId xmlns:p14="http://schemas.microsoft.com/office/powerpoint/2010/main" val="1567204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E4E3D4-7858-5FD4-69D5-7F6A0994B89C}"/>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A918F7-5721-1D74-13CB-4F6D1BF2FF44}"/>
              </a:ext>
            </a:extLst>
          </p:cNvPr>
          <p:cNvSpPr>
            <a:spLocks noGrp="1" noRot="1" noMove="1" noResize="1" noEditPoints="1" noAdjustHandles="1" noChangeArrowheads="1" noChangeShapeType="1"/>
          </p:cNvSpPr>
          <p:nvPr>
            <p:ph type="title"/>
          </p:nvPr>
        </p:nvSpPr>
        <p:spPr/>
        <p:txBody>
          <a:bodyPr/>
          <a:lstStyle/>
          <a:p>
            <a:r>
              <a:rPr lang="en-GB" dirty="0"/>
              <a:t>What is it?</a:t>
            </a:r>
          </a:p>
        </p:txBody>
      </p:sp>
      <p:sp>
        <p:nvSpPr>
          <p:cNvPr id="4" name="Text Placeholder 3">
            <a:extLst>
              <a:ext uri="{FF2B5EF4-FFF2-40B4-BE49-F238E27FC236}">
                <a16:creationId xmlns:a16="http://schemas.microsoft.com/office/drawing/2014/main" id="{61525117-95F3-7830-F4BA-6A6121ED12C0}"/>
              </a:ext>
            </a:extLst>
          </p:cNvPr>
          <p:cNvSpPr>
            <a:spLocks noGrp="1" noRot="1" noMove="1" noResize="1" noEditPoints="1" noAdjustHandles="1" noChangeArrowheads="1" noChangeShapeType="1"/>
          </p:cNvSpPr>
          <p:nvPr>
            <p:ph type="body" sz="quarter" idx="4294967295"/>
          </p:nvPr>
        </p:nvSpPr>
        <p:spPr>
          <a:xfrm>
            <a:off x="838200" y="1511930"/>
            <a:ext cx="4772025" cy="4999996"/>
          </a:xfrm>
          <a:prstGeom prst="rect">
            <a:avLst/>
          </a:prstGeom>
        </p:spPr>
        <p:txBody>
          <a:bodyPr/>
          <a:lstStyle/>
          <a:p>
            <a:pPr>
              <a:lnSpc>
                <a:spcPct val="100000"/>
              </a:lnSpc>
              <a:spcBef>
                <a:spcPts val="0"/>
              </a:spcBef>
            </a:pPr>
            <a:r>
              <a:rPr lang="en-US" sz="1800" dirty="0">
                <a:cs typeface="Arial" panose="020B0604020202020204" pitchFamily="34" charset="0"/>
              </a:rPr>
              <a:t>With just a £10 initial investment and 4 weeks, teams must create, market, </a:t>
            </a:r>
            <a:r>
              <a:rPr lang="en-US" sz="1800" dirty="0" err="1">
                <a:cs typeface="Arial" panose="020B0604020202020204" pitchFamily="34" charset="0"/>
              </a:rPr>
              <a:t>organise</a:t>
            </a:r>
            <a:r>
              <a:rPr lang="en-US" sz="1800" dirty="0">
                <a:cs typeface="Arial" panose="020B0604020202020204" pitchFamily="34" charset="0"/>
              </a:rPr>
              <a:t> and financially manage their own business with the intention of making a profit.</a:t>
            </a:r>
          </a:p>
          <a:p>
            <a:pPr>
              <a:lnSpc>
                <a:spcPct val="100000"/>
              </a:lnSpc>
              <a:spcBef>
                <a:spcPts val="0"/>
              </a:spcBef>
            </a:pPr>
            <a:endParaRPr lang="en-US" sz="1800" dirty="0">
              <a:cs typeface="Arial" panose="020B0604020202020204" pitchFamily="34" charset="0"/>
            </a:endParaRPr>
          </a:p>
          <a:p>
            <a:pPr>
              <a:lnSpc>
                <a:spcPct val="100000"/>
              </a:lnSpc>
              <a:spcBef>
                <a:spcPts val="0"/>
              </a:spcBef>
            </a:pPr>
            <a:r>
              <a:rPr lang="en-US" sz="1800" dirty="0">
                <a:cs typeface="arial"/>
              </a:rPr>
              <a:t>Young people can choose to work in a team of up to 8, or by themselves.</a:t>
            </a:r>
          </a:p>
          <a:p>
            <a:pPr>
              <a:lnSpc>
                <a:spcPct val="100000"/>
              </a:lnSpc>
              <a:spcBef>
                <a:spcPts val="0"/>
              </a:spcBef>
            </a:pPr>
            <a:endParaRPr lang="en-US" sz="1800" dirty="0">
              <a:cs typeface="Arial" panose="020B0604020202020204" pitchFamily="34" charset="0"/>
            </a:endParaRPr>
          </a:p>
          <a:p>
            <a:pPr>
              <a:lnSpc>
                <a:spcPct val="100000"/>
              </a:lnSpc>
              <a:spcBef>
                <a:spcPts val="0"/>
              </a:spcBef>
            </a:pPr>
            <a:r>
              <a:rPr lang="en-US" sz="1800" dirty="0">
                <a:cs typeface="Arial" panose="020B0604020202020204" pitchFamily="34" charset="0"/>
              </a:rPr>
              <a:t>There are two weekly competitions and one national competition to enter.</a:t>
            </a:r>
          </a:p>
          <a:p>
            <a:pPr>
              <a:lnSpc>
                <a:spcPct val="100000"/>
              </a:lnSpc>
              <a:spcBef>
                <a:spcPts val="0"/>
              </a:spcBef>
            </a:pPr>
            <a:endParaRPr lang="en-US" sz="1800" dirty="0">
              <a:cs typeface="Arial" panose="020B0604020202020204" pitchFamily="34" charset="0"/>
            </a:endParaRPr>
          </a:p>
          <a:p>
            <a:pPr>
              <a:lnSpc>
                <a:spcPct val="100000"/>
              </a:lnSpc>
              <a:spcBef>
                <a:spcPts val="0"/>
              </a:spcBef>
            </a:pPr>
            <a:r>
              <a:rPr lang="en-US" sz="1800" dirty="0">
                <a:cs typeface="Arial" panose="020B0604020202020204" pitchFamily="34" charset="0"/>
              </a:rPr>
              <a:t>At the end of the challenge, you pay back your £10 plus a £1 legacy contribution from teams who have made a profit.</a:t>
            </a:r>
          </a:p>
          <a:p>
            <a:endParaRPr lang="en-GB" dirty="0"/>
          </a:p>
        </p:txBody>
      </p:sp>
      <p:sp>
        <p:nvSpPr>
          <p:cNvPr id="11" name="TextBox 10">
            <a:extLst>
              <a:ext uri="{FF2B5EF4-FFF2-40B4-BE49-F238E27FC236}">
                <a16:creationId xmlns:a16="http://schemas.microsoft.com/office/drawing/2014/main" id="{61331433-5291-0D10-8357-8806060DE692}"/>
              </a:ext>
            </a:extLst>
          </p:cNvPr>
          <p:cNvSpPr txBox="1">
            <a:spLocks noGrp="1" noRot="1" noMove="1" noResize="1" noEditPoints="1" noAdjustHandles="1" noChangeArrowheads="1" noChangeShapeType="1"/>
          </p:cNvSpPr>
          <p:nvPr/>
        </p:nvSpPr>
        <p:spPr>
          <a:xfrm>
            <a:off x="7644447" y="264062"/>
            <a:ext cx="3019425" cy="6247864"/>
          </a:xfrm>
          <a:prstGeom prst="rect">
            <a:avLst/>
          </a:prstGeom>
          <a:noFill/>
        </p:spPr>
        <p:txBody>
          <a:bodyPr wrap="square" rtlCol="0">
            <a:spAutoFit/>
          </a:bodyPr>
          <a:lstStyle/>
          <a:p>
            <a:r>
              <a:rPr lang="en-GB" sz="40000" b="1" dirty="0"/>
              <a:t>?</a:t>
            </a:r>
          </a:p>
        </p:txBody>
      </p:sp>
    </p:spTree>
    <p:extLst>
      <p:ext uri="{BB962C8B-B14F-4D97-AF65-F5344CB8AC3E}">
        <p14:creationId xmlns:p14="http://schemas.microsoft.com/office/powerpoint/2010/main" val="420736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29D7B1-13BD-6996-B0D6-5A8ED8E78FEB}"/>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A918F7-5721-1D74-13CB-4F6D1BF2FF44}"/>
              </a:ext>
            </a:extLst>
          </p:cNvPr>
          <p:cNvSpPr>
            <a:spLocks noGrp="1" noRot="1" noMove="1" noResize="1" noEditPoints="1" noAdjustHandles="1" noChangeArrowheads="1" noChangeShapeType="1"/>
          </p:cNvSpPr>
          <p:nvPr>
            <p:ph type="title"/>
          </p:nvPr>
        </p:nvSpPr>
        <p:spPr>
          <a:xfrm>
            <a:off x="838200" y="365126"/>
            <a:ext cx="5400675" cy="784664"/>
          </a:xfrm>
        </p:spPr>
        <p:txBody>
          <a:bodyPr/>
          <a:lstStyle/>
          <a:p>
            <a:r>
              <a:rPr lang="en-GB" dirty="0"/>
              <a:t>Continued…</a:t>
            </a:r>
          </a:p>
        </p:txBody>
      </p:sp>
      <p:sp>
        <p:nvSpPr>
          <p:cNvPr id="8" name="Text Placeholder 3">
            <a:extLst>
              <a:ext uri="{FF2B5EF4-FFF2-40B4-BE49-F238E27FC236}">
                <a16:creationId xmlns:a16="http://schemas.microsoft.com/office/drawing/2014/main" id="{FF376270-23F9-B30D-DD1D-23CF95BE4E10}"/>
              </a:ext>
            </a:extLst>
          </p:cNvPr>
          <p:cNvSpPr txBox="1">
            <a:spLocks noGrp="1" noRot="1" noMove="1" noResize="1" noEditPoints="1" noAdjustHandles="1" noChangeArrowheads="1" noChangeShapeType="1"/>
          </p:cNvSpPr>
          <p:nvPr/>
        </p:nvSpPr>
        <p:spPr>
          <a:xfrm>
            <a:off x="838200" y="1511930"/>
            <a:ext cx="4772025" cy="4999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Arial" panose="020B0604020202020204" pitchFamily="34" charset="0"/>
              <a:buChar char="•"/>
            </a:pPr>
            <a:r>
              <a:rPr lang="en-US" sz="1800" dirty="0">
                <a:cs typeface="Arial" panose="020B0604020202020204" pitchFamily="34" charset="0"/>
              </a:rPr>
              <a:t>Profits are yours to keep and it’s up to you to decide how to spend it.</a:t>
            </a:r>
          </a:p>
          <a:p>
            <a:pPr marL="0" indent="0">
              <a:lnSpc>
                <a:spcPct val="100000"/>
              </a:lnSpc>
              <a:spcBef>
                <a:spcPts val="0"/>
              </a:spcBef>
              <a:buNone/>
            </a:pPr>
            <a:endParaRPr lang="en-US" sz="1800" dirty="0">
              <a:cs typeface="arial"/>
            </a:endParaRPr>
          </a:p>
          <a:p>
            <a:pPr marL="342900" indent="-342900">
              <a:lnSpc>
                <a:spcPct val="100000"/>
              </a:lnSpc>
              <a:spcBef>
                <a:spcPts val="0"/>
              </a:spcBef>
              <a:buFont typeface="Arial" panose="020B0604020202020204" pitchFamily="34" charset="0"/>
              <a:buChar char="•"/>
            </a:pPr>
            <a:r>
              <a:rPr lang="en-US" sz="1800" dirty="0">
                <a:cs typeface="Arial"/>
              </a:rPr>
              <a:t>Supporting materials are available for educators via the </a:t>
            </a:r>
            <a:r>
              <a:rPr lang="en-US" sz="1800" dirty="0">
                <a:cs typeface="Arial"/>
                <a:hlinkClick r:id="rId2"/>
              </a:rPr>
              <a:t>10X Challenge digital platform</a:t>
            </a:r>
            <a:r>
              <a:rPr lang="en-US" sz="1800" dirty="0">
                <a:cs typeface="Arial"/>
              </a:rPr>
              <a:t>.</a:t>
            </a:r>
          </a:p>
        </p:txBody>
      </p:sp>
      <p:pic>
        <p:nvPicPr>
          <p:cNvPr id="4" name="Picture 3">
            <a:extLst>
              <a:ext uri="{FF2B5EF4-FFF2-40B4-BE49-F238E27FC236}">
                <a16:creationId xmlns:a16="http://schemas.microsoft.com/office/drawing/2014/main" id="{3E0E8747-45D2-4314-F656-B340480E4F6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7189273" y="635993"/>
            <a:ext cx="3950093" cy="5586014"/>
          </a:xfrm>
          <a:prstGeom prst="rect">
            <a:avLst/>
          </a:prstGeom>
          <a:ln>
            <a:solidFill>
              <a:schemeClr val="bg1">
                <a:lumMod val="75000"/>
              </a:schemeClr>
            </a:solidFill>
          </a:ln>
        </p:spPr>
      </p:pic>
    </p:spTree>
    <p:extLst>
      <p:ext uri="{BB962C8B-B14F-4D97-AF65-F5344CB8AC3E}">
        <p14:creationId xmlns:p14="http://schemas.microsoft.com/office/powerpoint/2010/main" val="33983265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1BD8C3-DFE2-6BA8-CDBF-CC003237B78E}"/>
              </a:ext>
            </a:extLst>
          </p:cNvPr>
          <p:cNvPicPr>
            <a:picLocks noGrp="1" noRot="1" noChangeAspect="1" noMove="1" noResize="1" noEditPoints="1" noAdjustHandles="1" noChangeArrowheads="1" noChangeShapeType="1" noCrop="1"/>
          </p:cNvPicPr>
          <p:nvPr/>
        </p:nvPicPr>
        <p:blipFill>
          <a:blip r:embed="rId2">
            <a:alphaModFix amt="50000"/>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3049198" y="0"/>
            <a:ext cx="9142802" cy="6858000"/>
          </a:xfrm>
          <a:prstGeom prst="rect">
            <a:avLst/>
          </a:prstGeom>
        </p:spPr>
      </p:pic>
      <p:grpSp>
        <p:nvGrpSpPr>
          <p:cNvPr id="12" name="Group 11">
            <a:extLst>
              <a:ext uri="{FF2B5EF4-FFF2-40B4-BE49-F238E27FC236}">
                <a16:creationId xmlns:a16="http://schemas.microsoft.com/office/drawing/2014/main" id="{157BE65B-6A86-F2E0-0CF0-D5AE84D0884D}"/>
              </a:ext>
            </a:extLst>
          </p:cNvPr>
          <p:cNvGrpSpPr>
            <a:grpSpLocks noGrp="1" noUngrp="1" noRot="1" noMove="1" noResize="1"/>
          </p:cNvGrpSpPr>
          <p:nvPr/>
        </p:nvGrpSpPr>
        <p:grpSpPr>
          <a:xfrm>
            <a:off x="3049199" y="6061295"/>
            <a:ext cx="3705318" cy="796705"/>
            <a:chOff x="3049199" y="273219"/>
            <a:chExt cx="3705318" cy="796705"/>
          </a:xfrm>
        </p:grpSpPr>
        <p:sp>
          <p:nvSpPr>
            <p:cNvPr id="13" name="Rectangle 12">
              <a:extLst>
                <a:ext uri="{FF2B5EF4-FFF2-40B4-BE49-F238E27FC236}">
                  <a16:creationId xmlns:a16="http://schemas.microsoft.com/office/drawing/2014/main" id="{068BF5B2-AC06-B836-EE1E-3F0F183D1EB3}"/>
                </a:ext>
              </a:extLst>
            </p:cNvPr>
            <p:cNvSpPr>
              <a:spLocks noGrp="1" noRot="1" noMove="1" noResize="1" noEditPoints="1" noAdjustHandles="1" noChangeArrowheads="1" noChangeShapeType="1"/>
            </p:cNvSpPr>
            <p:nvPr/>
          </p:nvSpPr>
          <p:spPr>
            <a:xfrm>
              <a:off x="3049199" y="273219"/>
              <a:ext cx="3705317" cy="7967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1">
              <a:extLst>
                <a:ext uri="{FF2B5EF4-FFF2-40B4-BE49-F238E27FC236}">
                  <a16:creationId xmlns:a16="http://schemas.microsoft.com/office/drawing/2014/main" id="{45E431EC-DC64-2856-CC74-BC05FBDA340B}"/>
                </a:ext>
              </a:extLst>
            </p:cNvPr>
            <p:cNvSpPr txBox="1">
              <a:spLocks noGrp="1" noRot="1" noMove="1" noResize="1" noEditPoints="1" noAdjustHandles="1" noChangeArrowheads="1" noChangeShapeType="1"/>
            </p:cNvSpPr>
            <p:nvPr/>
          </p:nvSpPr>
          <p:spPr>
            <a:xfrm>
              <a:off x="3705373" y="481906"/>
              <a:ext cx="3049144" cy="369332"/>
            </a:xfrm>
            <a:prstGeom prst="rect">
              <a:avLst/>
            </a:prstGeom>
            <a:noFill/>
          </p:spPr>
          <p:txBody>
            <a:bodyPr wrap="square" rtlCol="0">
              <a:spAutoFit/>
            </a:bodyPr>
            <a:lstStyle/>
            <a:p>
              <a:r>
                <a:rPr lang="en-GB" dirty="0">
                  <a:solidFill>
                    <a:schemeClr val="bg1"/>
                  </a:solidFill>
                  <a:latin typeface="Poppins ExtraBold" panose="00000900000000000000" pitchFamily="2" charset="0"/>
                  <a:cs typeface="Poppins ExtraBold" panose="00000900000000000000" pitchFamily="2" charset="0"/>
                </a:rPr>
                <a:t>Logo Competition</a:t>
              </a:r>
              <a:endParaRPr lang="en-GB" sz="1600" dirty="0">
                <a:solidFill>
                  <a:schemeClr val="bg1"/>
                </a:solidFill>
                <a:latin typeface="Poppins ExtraBold" panose="00000900000000000000" pitchFamily="2" charset="0"/>
                <a:cs typeface="Poppins ExtraBold" panose="00000900000000000000" pitchFamily="2" charset="0"/>
              </a:endParaRPr>
            </a:p>
          </p:txBody>
        </p:sp>
        <p:pic>
          <p:nvPicPr>
            <p:cNvPr id="15" name="Graphic 14" descr="Trophy with solid fill">
              <a:extLst>
                <a:ext uri="{FF2B5EF4-FFF2-40B4-BE49-F238E27FC236}">
                  <a16:creationId xmlns:a16="http://schemas.microsoft.com/office/drawing/2014/main" id="{7136BC3F-206D-244B-F8CB-3CE293EF5C5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23095" y="382064"/>
              <a:ext cx="549445" cy="599794"/>
            </a:xfrm>
            <a:prstGeom prst="rect">
              <a:avLst/>
            </a:prstGeom>
          </p:spPr>
        </p:pic>
      </p:grpSp>
      <p:sp>
        <p:nvSpPr>
          <p:cNvPr id="10" name="Right Triangle 9" hidden="1">
            <a:extLst>
              <a:ext uri="{FF2B5EF4-FFF2-40B4-BE49-F238E27FC236}">
                <a16:creationId xmlns:a16="http://schemas.microsoft.com/office/drawing/2014/main" id="{B82A5BAF-6F70-4EB8-4305-C130D0188188}"/>
              </a:ext>
            </a:extLst>
          </p:cNvPr>
          <p:cNvSpPr>
            <a:spLocks noGrp="1" noRot="1" noMove="1" noResize="1" noEditPoints="1" noAdjustHandles="1" noChangeArrowheads="1" noChangeShapeType="1"/>
          </p:cNvSpPr>
          <p:nvPr/>
        </p:nvSpPr>
        <p:spPr>
          <a:xfrm flipH="1">
            <a:off x="2362431" y="6061293"/>
            <a:ext cx="686767" cy="796707"/>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31D9122A-4447-BD19-E88D-4B8B490F4628}"/>
              </a:ext>
            </a:extLst>
          </p:cNvPr>
          <p:cNvGrpSpPr>
            <a:grpSpLocks noGrp="1" noUngrp="1" noRot="1" noMove="1" noResize="1"/>
          </p:cNvGrpSpPr>
          <p:nvPr/>
        </p:nvGrpSpPr>
        <p:grpSpPr>
          <a:xfrm>
            <a:off x="0" y="0"/>
            <a:ext cx="3049200" cy="6858000"/>
            <a:chOff x="0" y="0"/>
            <a:chExt cx="3049200" cy="6858000"/>
          </a:xfrm>
        </p:grpSpPr>
        <p:sp>
          <p:nvSpPr>
            <p:cNvPr id="3" name="Block 1">
              <a:extLst>
                <a:ext uri="{FF2B5EF4-FFF2-40B4-BE49-F238E27FC236}">
                  <a16:creationId xmlns:a16="http://schemas.microsoft.com/office/drawing/2014/main" id="{2843A32C-F3BE-9574-FAA6-B243F5EDBCBD}"/>
                </a:ext>
              </a:extLst>
            </p:cNvPr>
            <p:cNvSpPr>
              <a:spLocks noGrp="1" noRot="1" noMove="1" noResize="1" noEditPoints="1" noAdjustHandles="1" noChangeArrowheads="1" noChangeShapeType="1"/>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e 1" descr="Coins with solid fill">
              <a:extLst>
                <a:ext uri="{FF2B5EF4-FFF2-40B4-BE49-F238E27FC236}">
                  <a16:creationId xmlns:a16="http://schemas.microsoft.com/office/drawing/2014/main" id="{06A407FC-AE03-09AF-AAED-234DAAC972B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49068" y="4393645"/>
              <a:ext cx="1743344" cy="1743344"/>
            </a:xfrm>
            <a:prstGeom prst="rect">
              <a:avLst/>
            </a:prstGeom>
          </p:spPr>
        </p:pic>
        <p:sp>
          <p:nvSpPr>
            <p:cNvPr id="5" name="Text 1">
              <a:extLst>
                <a:ext uri="{FF2B5EF4-FFF2-40B4-BE49-F238E27FC236}">
                  <a16:creationId xmlns:a16="http://schemas.microsoft.com/office/drawing/2014/main" id="{03759E29-29C9-26BB-445C-82FFA56E5E69}"/>
                </a:ext>
              </a:extLst>
            </p:cNvPr>
            <p:cNvSpPr txBox="1">
              <a:spLocks noGrp="1" noRot="1" noMove="1" noResize="1" noEditPoints="1" noAdjustHandles="1" noChangeArrowheads="1" noChangeShapeType="1"/>
            </p:cNvSpPr>
            <p:nvPr/>
          </p:nvSpPr>
          <p:spPr>
            <a:xfrm>
              <a:off x="238457" y="273219"/>
              <a:ext cx="2590201" cy="2554545"/>
            </a:xfrm>
            <a:prstGeom prst="rect">
              <a:avLst/>
            </a:prstGeom>
            <a:noFill/>
          </p:spPr>
          <p:txBody>
            <a:bodyPr wrap="square" rtlCol="0">
              <a:spAutoFit/>
            </a:bodyPr>
            <a:lstStyle/>
            <a:p>
              <a:r>
                <a:rPr lang="en-GB" sz="2000" b="1" dirty="0">
                  <a:latin typeface="+mj-lt"/>
                  <a:cs typeface="Poppins ExtraBold" panose="00000900000000000000" pitchFamily="2" charset="0"/>
                </a:rPr>
                <a:t>Week 1</a:t>
              </a:r>
            </a:p>
            <a:p>
              <a:r>
                <a:rPr lang="en-GB" b="1" dirty="0">
                  <a:latin typeface="+mj-lt"/>
                  <a:cs typeface="Poppins ExtraBold" panose="00000900000000000000" pitchFamily="2" charset="0"/>
                </a:rPr>
                <a:t>Here’s £10!</a:t>
              </a:r>
            </a:p>
            <a:p>
              <a:endParaRPr lang="en-GB" sz="2000" dirty="0">
                <a:latin typeface="+mj-lt"/>
                <a:cs typeface="Poppins ExtraBold" panose="00000900000000000000" pitchFamily="2" charset="0"/>
              </a:endParaRPr>
            </a:p>
            <a:p>
              <a:r>
                <a:rPr lang="en-GB" sz="2000" dirty="0">
                  <a:latin typeface="+mj-lt"/>
                  <a:cs typeface="Poppins" panose="00000500000000000000" pitchFamily="2" charset="0"/>
                </a:rPr>
                <a:t>Teams research and decide on a product or service in which to invest their £10.</a:t>
              </a:r>
            </a:p>
          </p:txBody>
        </p:sp>
        <p:sp>
          <p:nvSpPr>
            <p:cNvPr id="16" name="Rectangle 15">
              <a:extLst>
                <a:ext uri="{FF2B5EF4-FFF2-40B4-BE49-F238E27FC236}">
                  <a16:creationId xmlns:a16="http://schemas.microsoft.com/office/drawing/2014/main" id="{034F7D99-0AEB-786C-B4DC-B6F8F4DBFC23}"/>
                </a:ext>
              </a:extLst>
            </p:cNvPr>
            <p:cNvSpPr>
              <a:spLocks noGrp="1" noRot="1" noMove="1" noResize="1" noEditPoints="1" noAdjustHandles="1" noChangeArrowheads="1" noChangeShapeType="1"/>
            </p:cNvSpPr>
            <p:nvPr/>
          </p:nvSpPr>
          <p:spPr>
            <a:xfrm>
              <a:off x="0" y="6496050"/>
              <a:ext cx="3049198" cy="3619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42341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ng students studying together">
            <a:extLst>
              <a:ext uri="{FF2B5EF4-FFF2-40B4-BE49-F238E27FC236}">
                <a16:creationId xmlns:a16="http://schemas.microsoft.com/office/drawing/2014/main" id="{E74C9ECA-8C98-74AA-9833-805E75271383}"/>
              </a:ext>
            </a:extLst>
          </p:cNvPr>
          <p:cNvPicPr>
            <a:picLocks noGrp="1" noRot="1" noChangeAspect="1" noMove="1" noResize="1" noEditPoints="1" noAdjustHandles="1" noChangeArrowheads="1" noChangeShapeType="1" noCrop="1"/>
          </p:cNvPicPr>
          <p:nvPr/>
        </p:nvPicPr>
        <p:blipFill>
          <a:blip r:embed="rId2">
            <a:duotone>
              <a:prstClr val="black"/>
              <a:schemeClr val="tx2">
                <a:tint val="45000"/>
                <a:satMod val="400000"/>
              </a:schemeClr>
            </a:duotone>
            <a:alphaModFix amt="50000"/>
            <a:extLst>
              <a:ext uri="{28A0092B-C50C-407E-A947-70E740481C1C}">
                <a14:useLocalDpi xmlns:a14="http://schemas.microsoft.com/office/drawing/2010/main" val="0"/>
              </a:ext>
            </a:extLst>
          </a:blip>
          <a:srcRect/>
          <a:stretch/>
        </p:blipFill>
        <p:spPr>
          <a:xfrm>
            <a:off x="1917543" y="0"/>
            <a:ext cx="10274457" cy="6857999"/>
          </a:xfrm>
          <a:prstGeom prst="rect">
            <a:avLst/>
          </a:prstGeom>
        </p:spPr>
      </p:pic>
      <p:grpSp>
        <p:nvGrpSpPr>
          <p:cNvPr id="27" name="Group 2">
            <a:extLst>
              <a:ext uri="{FF2B5EF4-FFF2-40B4-BE49-F238E27FC236}">
                <a16:creationId xmlns:a16="http://schemas.microsoft.com/office/drawing/2014/main" id="{D28C9E31-6260-8A60-68D8-DD2A59E4FA9C}"/>
              </a:ext>
            </a:extLst>
          </p:cNvPr>
          <p:cNvGrpSpPr>
            <a:grpSpLocks noGrp="1" noUngrp="1" noRot="1" noMove="1" noResize="1"/>
          </p:cNvGrpSpPr>
          <p:nvPr/>
        </p:nvGrpSpPr>
        <p:grpSpPr>
          <a:xfrm>
            <a:off x="-3860" y="0"/>
            <a:ext cx="3049200" cy="6858000"/>
            <a:chOff x="3049199" y="0"/>
            <a:chExt cx="3049200" cy="6858000"/>
          </a:xfrm>
          <a:effectLst/>
        </p:grpSpPr>
        <p:sp>
          <p:nvSpPr>
            <p:cNvPr id="28" name="Block 2">
              <a:extLst>
                <a:ext uri="{FF2B5EF4-FFF2-40B4-BE49-F238E27FC236}">
                  <a16:creationId xmlns:a16="http://schemas.microsoft.com/office/drawing/2014/main" id="{EB0E88B3-DEA9-AF67-B4B8-38460D4082A8}"/>
                </a:ext>
              </a:extLst>
            </p:cNvPr>
            <p:cNvSpPr>
              <a:spLocks noGrp="1" noRot="1" noMove="1" noResize="1" noEditPoints="1" noAdjustHandles="1" noChangeArrowheads="1" noChangeShapeType="1"/>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Image 2" descr="Stopwatch with solid fill">
              <a:extLst>
                <a:ext uri="{FF2B5EF4-FFF2-40B4-BE49-F238E27FC236}">
                  <a16:creationId xmlns:a16="http://schemas.microsoft.com/office/drawing/2014/main" id="{F84486DD-4931-D65A-4E35-85FF00BC02F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98268" y="4394589"/>
              <a:ext cx="1742400" cy="1742400"/>
            </a:xfrm>
            <a:prstGeom prst="rect">
              <a:avLst/>
            </a:prstGeom>
          </p:spPr>
        </p:pic>
        <p:sp>
          <p:nvSpPr>
            <p:cNvPr id="30" name="Text 2">
              <a:extLst>
                <a:ext uri="{FF2B5EF4-FFF2-40B4-BE49-F238E27FC236}">
                  <a16:creationId xmlns:a16="http://schemas.microsoft.com/office/drawing/2014/main" id="{16C534B3-9C87-FE47-3E74-BC0BBD938759}"/>
                </a:ext>
              </a:extLst>
            </p:cNvPr>
            <p:cNvSpPr txBox="1">
              <a:spLocks noGrp="1" noRot="1" noMove="1" noResize="1" noEditPoints="1" noAdjustHandles="1" noChangeArrowheads="1" noChangeShapeType="1"/>
            </p:cNvSpPr>
            <p:nvPr/>
          </p:nvSpPr>
          <p:spPr>
            <a:xfrm>
              <a:off x="3287657" y="273218"/>
              <a:ext cx="2590201" cy="2862322"/>
            </a:xfrm>
            <a:prstGeom prst="rect">
              <a:avLst/>
            </a:prstGeom>
            <a:noFill/>
          </p:spPr>
          <p:txBody>
            <a:bodyPr wrap="square" rtlCol="0">
              <a:spAutoFit/>
            </a:bodyPr>
            <a:lstStyle/>
            <a:p>
              <a:r>
                <a:rPr lang="en-GB" sz="2000" b="1" dirty="0">
                  <a:latin typeface="+mj-lt"/>
                  <a:cs typeface="Poppins ExtraBold" panose="00000900000000000000" pitchFamily="2" charset="0"/>
                </a:rPr>
                <a:t>Week 2</a:t>
              </a:r>
            </a:p>
            <a:p>
              <a:r>
                <a:rPr lang="en-GB" b="1" dirty="0">
                  <a:latin typeface="+mj-lt"/>
                  <a:cs typeface="Poppins ExtraBold" panose="00000900000000000000" pitchFamily="2" charset="0"/>
                </a:rPr>
                <a:t>Getting Going</a:t>
              </a:r>
            </a:p>
            <a:p>
              <a:endParaRPr lang="en-GB" sz="2000" dirty="0">
                <a:latin typeface="+mj-lt"/>
                <a:cs typeface="Poppins ExtraBold" panose="00000900000000000000" pitchFamily="2" charset="0"/>
              </a:endParaRPr>
            </a:p>
            <a:p>
              <a:r>
                <a:rPr lang="en-GB" sz="2000" dirty="0">
                  <a:latin typeface="+mj-lt"/>
                  <a:cs typeface="Poppins" panose="00000500000000000000" pitchFamily="2" charset="0"/>
                </a:rPr>
                <a:t>Teams need to source materials or products, prepare sales pitches, and plan selling events.</a:t>
              </a:r>
            </a:p>
          </p:txBody>
        </p:sp>
      </p:grpSp>
    </p:spTree>
    <p:extLst>
      <p:ext uri="{BB962C8B-B14F-4D97-AF65-F5344CB8AC3E}">
        <p14:creationId xmlns:p14="http://schemas.microsoft.com/office/powerpoint/2010/main" val="398071680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tudents in library">
            <a:extLst>
              <a:ext uri="{FF2B5EF4-FFF2-40B4-BE49-F238E27FC236}">
                <a16:creationId xmlns:a16="http://schemas.microsoft.com/office/drawing/2014/main" id="{1F954C66-4C45-F562-9A26-636B836EA8D7}"/>
              </a:ext>
            </a:extLst>
          </p:cNvPr>
          <p:cNvPicPr>
            <a:picLocks noGrp="1" noRot="1" noChangeAspect="1" noMove="1" noResize="1" noEditPoints="1" noAdjustHandles="1" noChangeArrowheads="1" noChangeShapeType="1" noCrop="1"/>
          </p:cNvPicPr>
          <p:nvPr/>
        </p:nvPicPr>
        <p:blipFill>
          <a:blip r:embed="rId2">
            <a:duotone>
              <a:prstClr val="black"/>
              <a:schemeClr val="tx2">
                <a:tint val="45000"/>
                <a:satMod val="400000"/>
              </a:schemeClr>
            </a:duotone>
            <a:alphaModFix amt="50000"/>
            <a:extLst>
              <a:ext uri="{28A0092B-C50C-407E-A947-70E740481C1C}">
                <a14:useLocalDpi xmlns:a14="http://schemas.microsoft.com/office/drawing/2010/main" val="0"/>
              </a:ext>
            </a:extLst>
          </a:blip>
          <a:srcRect/>
          <a:stretch/>
        </p:blipFill>
        <p:spPr>
          <a:xfrm>
            <a:off x="1930280" y="0"/>
            <a:ext cx="10278969" cy="6858000"/>
          </a:xfrm>
          <a:prstGeom prst="rect">
            <a:avLst/>
          </a:prstGeom>
        </p:spPr>
      </p:pic>
      <p:grpSp>
        <p:nvGrpSpPr>
          <p:cNvPr id="20" name="Group 19">
            <a:extLst>
              <a:ext uri="{FF2B5EF4-FFF2-40B4-BE49-F238E27FC236}">
                <a16:creationId xmlns:a16="http://schemas.microsoft.com/office/drawing/2014/main" id="{2033336E-5CEA-6EA7-E5B2-9B2B78810FF8}"/>
              </a:ext>
            </a:extLst>
          </p:cNvPr>
          <p:cNvGrpSpPr>
            <a:grpSpLocks noGrp="1" noUngrp="1" noRot="1" noMove="1" noResize="1"/>
          </p:cNvGrpSpPr>
          <p:nvPr/>
        </p:nvGrpSpPr>
        <p:grpSpPr>
          <a:xfrm>
            <a:off x="3049199" y="6061295"/>
            <a:ext cx="3705318" cy="796705"/>
            <a:chOff x="3049199" y="273219"/>
            <a:chExt cx="3705318" cy="796705"/>
          </a:xfrm>
        </p:grpSpPr>
        <p:sp>
          <p:nvSpPr>
            <p:cNvPr id="21" name="Rectangle 20">
              <a:extLst>
                <a:ext uri="{FF2B5EF4-FFF2-40B4-BE49-F238E27FC236}">
                  <a16:creationId xmlns:a16="http://schemas.microsoft.com/office/drawing/2014/main" id="{E866E71F-5CC2-C568-93AC-CB5930A3ABDE}"/>
                </a:ext>
              </a:extLst>
            </p:cNvPr>
            <p:cNvSpPr>
              <a:spLocks noGrp="1" noRot="1" noMove="1" noResize="1" noEditPoints="1" noAdjustHandles="1" noChangeArrowheads="1" noChangeShapeType="1"/>
            </p:cNvSpPr>
            <p:nvPr/>
          </p:nvSpPr>
          <p:spPr>
            <a:xfrm>
              <a:off x="3049199" y="273219"/>
              <a:ext cx="3705317" cy="7967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1">
              <a:extLst>
                <a:ext uri="{FF2B5EF4-FFF2-40B4-BE49-F238E27FC236}">
                  <a16:creationId xmlns:a16="http://schemas.microsoft.com/office/drawing/2014/main" id="{19A86105-57E2-4B35-1751-B0A4D690D357}"/>
                </a:ext>
              </a:extLst>
            </p:cNvPr>
            <p:cNvSpPr txBox="1">
              <a:spLocks noGrp="1" noRot="1" noMove="1" noResize="1" noEditPoints="1" noAdjustHandles="1" noChangeArrowheads="1" noChangeShapeType="1"/>
            </p:cNvSpPr>
            <p:nvPr/>
          </p:nvSpPr>
          <p:spPr>
            <a:xfrm>
              <a:off x="3705373" y="481906"/>
              <a:ext cx="3049144" cy="369332"/>
            </a:xfrm>
            <a:prstGeom prst="rect">
              <a:avLst/>
            </a:prstGeom>
            <a:noFill/>
          </p:spPr>
          <p:txBody>
            <a:bodyPr wrap="square" rtlCol="0">
              <a:spAutoFit/>
            </a:bodyPr>
            <a:lstStyle/>
            <a:p>
              <a:r>
                <a:rPr lang="en-GB" dirty="0">
                  <a:solidFill>
                    <a:schemeClr val="bg1"/>
                  </a:solidFill>
                  <a:latin typeface="Poppins ExtraBold" panose="00000900000000000000" pitchFamily="2" charset="0"/>
                  <a:cs typeface="Poppins ExtraBold" panose="00000900000000000000" pitchFamily="2" charset="0"/>
                </a:rPr>
                <a:t>Sales Pitch Competition</a:t>
              </a:r>
              <a:endParaRPr lang="en-GB" sz="1600" dirty="0">
                <a:solidFill>
                  <a:schemeClr val="bg1"/>
                </a:solidFill>
                <a:latin typeface="Poppins ExtraBold" panose="00000900000000000000" pitchFamily="2" charset="0"/>
                <a:cs typeface="Poppins ExtraBold" panose="00000900000000000000" pitchFamily="2" charset="0"/>
              </a:endParaRPr>
            </a:p>
          </p:txBody>
        </p:sp>
        <p:pic>
          <p:nvPicPr>
            <p:cNvPr id="23" name="Graphic 22" descr="Trophy with solid fill">
              <a:extLst>
                <a:ext uri="{FF2B5EF4-FFF2-40B4-BE49-F238E27FC236}">
                  <a16:creationId xmlns:a16="http://schemas.microsoft.com/office/drawing/2014/main" id="{27FD2FEC-1BAE-920D-3F14-76DFA825268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23095" y="382064"/>
              <a:ext cx="549445" cy="599794"/>
            </a:xfrm>
            <a:prstGeom prst="rect">
              <a:avLst/>
            </a:prstGeom>
          </p:spPr>
        </p:pic>
      </p:grpSp>
      <p:grpSp>
        <p:nvGrpSpPr>
          <p:cNvPr id="25" name="Group 24">
            <a:extLst>
              <a:ext uri="{FF2B5EF4-FFF2-40B4-BE49-F238E27FC236}">
                <a16:creationId xmlns:a16="http://schemas.microsoft.com/office/drawing/2014/main" id="{CD6926D8-BF46-0F1B-53A4-47D0BB70D220}"/>
              </a:ext>
            </a:extLst>
          </p:cNvPr>
          <p:cNvGrpSpPr>
            <a:grpSpLocks noGrp="1" noUngrp="1" noRot="1" noMove="1" noResize="1"/>
          </p:cNvGrpSpPr>
          <p:nvPr/>
        </p:nvGrpSpPr>
        <p:grpSpPr>
          <a:xfrm>
            <a:off x="0" y="0"/>
            <a:ext cx="3049200" cy="6858000"/>
            <a:chOff x="0" y="0"/>
            <a:chExt cx="3049200" cy="6858000"/>
          </a:xfrm>
        </p:grpSpPr>
        <p:sp>
          <p:nvSpPr>
            <p:cNvPr id="11" name="Block 3">
              <a:extLst>
                <a:ext uri="{FF2B5EF4-FFF2-40B4-BE49-F238E27FC236}">
                  <a16:creationId xmlns:a16="http://schemas.microsoft.com/office/drawing/2014/main" id="{AB27BD56-2C57-101A-0EF9-C26131DF31C8}"/>
                </a:ext>
              </a:extLst>
            </p:cNvPr>
            <p:cNvSpPr>
              <a:spLocks noGrp="1" noRot="1" noMove="1" noResize="1" noEditPoints="1" noAdjustHandles="1" noChangeArrowheads="1" noChangeShapeType="1"/>
            </p:cNvSpPr>
            <p:nvPr/>
          </p:nvSpPr>
          <p:spPr>
            <a:xfrm>
              <a:off x="0"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age 3" descr="Upward trend with solid fill">
              <a:extLst>
                <a:ext uri="{FF2B5EF4-FFF2-40B4-BE49-F238E27FC236}">
                  <a16:creationId xmlns:a16="http://schemas.microsoft.com/office/drawing/2014/main" id="{B869A257-FED7-CFCF-A81F-FDB7D241885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49068" y="4393645"/>
              <a:ext cx="1742400" cy="1742400"/>
            </a:xfrm>
            <a:prstGeom prst="rect">
              <a:avLst/>
            </a:prstGeom>
          </p:spPr>
        </p:pic>
        <p:sp>
          <p:nvSpPr>
            <p:cNvPr id="13" name="Text 3">
              <a:extLst>
                <a:ext uri="{FF2B5EF4-FFF2-40B4-BE49-F238E27FC236}">
                  <a16:creationId xmlns:a16="http://schemas.microsoft.com/office/drawing/2014/main" id="{0E7F6287-B0FA-23BA-5649-A5893AC1EF82}"/>
                </a:ext>
              </a:extLst>
            </p:cNvPr>
            <p:cNvSpPr txBox="1">
              <a:spLocks noGrp="1" noRot="1" noMove="1" noResize="1" noEditPoints="1" noAdjustHandles="1" noChangeArrowheads="1" noChangeShapeType="1"/>
            </p:cNvSpPr>
            <p:nvPr/>
          </p:nvSpPr>
          <p:spPr>
            <a:xfrm>
              <a:off x="238457" y="273217"/>
              <a:ext cx="2590201" cy="2554545"/>
            </a:xfrm>
            <a:prstGeom prst="rect">
              <a:avLst/>
            </a:prstGeom>
            <a:noFill/>
          </p:spPr>
          <p:txBody>
            <a:bodyPr wrap="square" rtlCol="0">
              <a:spAutoFit/>
            </a:bodyPr>
            <a:lstStyle/>
            <a:p>
              <a:r>
                <a:rPr lang="en-GB" sz="2000" b="1" dirty="0">
                  <a:latin typeface="+mj-lt"/>
                  <a:cs typeface="Poppins ExtraBold" panose="00000900000000000000" pitchFamily="2" charset="0"/>
                </a:rPr>
                <a:t>Week 3</a:t>
              </a:r>
            </a:p>
            <a:p>
              <a:r>
                <a:rPr lang="en-GB" b="1" dirty="0">
                  <a:latin typeface="+mj-lt"/>
                  <a:cs typeface="Poppins ExtraBold" panose="00000900000000000000" pitchFamily="2" charset="0"/>
                </a:rPr>
                <a:t>Keep It Going!</a:t>
              </a:r>
            </a:p>
            <a:p>
              <a:endParaRPr lang="en-GB" sz="2000" dirty="0">
                <a:latin typeface="+mj-lt"/>
                <a:cs typeface="Poppins ExtraBold" panose="00000900000000000000" pitchFamily="2" charset="0"/>
              </a:endParaRPr>
            </a:p>
            <a:p>
              <a:r>
                <a:rPr lang="en-GB" sz="2000" dirty="0">
                  <a:latin typeface="+mj-lt"/>
                  <a:cs typeface="Poppins" panose="00000500000000000000" pitchFamily="2" charset="0"/>
                </a:rPr>
                <a:t>Teams get their product or service ready and promote their selling events.</a:t>
              </a:r>
            </a:p>
          </p:txBody>
        </p:sp>
        <p:sp>
          <p:nvSpPr>
            <p:cNvPr id="24" name="Rectangle 23">
              <a:extLst>
                <a:ext uri="{FF2B5EF4-FFF2-40B4-BE49-F238E27FC236}">
                  <a16:creationId xmlns:a16="http://schemas.microsoft.com/office/drawing/2014/main" id="{037A483A-8EA0-70A9-D4FA-956377C66DBA}"/>
                </a:ext>
              </a:extLst>
            </p:cNvPr>
            <p:cNvSpPr>
              <a:spLocks noGrp="1" noRot="1" noMove="1" noResize="1" noEditPoints="1" noAdjustHandles="1" noChangeArrowheads="1" noChangeShapeType="1"/>
            </p:cNvSpPr>
            <p:nvPr/>
          </p:nvSpPr>
          <p:spPr>
            <a:xfrm>
              <a:off x="0" y="6496050"/>
              <a:ext cx="3049198" cy="3619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48896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eated person at wood table, holding pencil and writing on lined paper page in open notebook">
            <a:extLst>
              <a:ext uri="{FF2B5EF4-FFF2-40B4-BE49-F238E27FC236}">
                <a16:creationId xmlns:a16="http://schemas.microsoft.com/office/drawing/2014/main" id="{BAE782C2-2F7B-B0A1-D5DC-B10BCC101F53}"/>
              </a:ext>
            </a:extLst>
          </p:cNvPr>
          <p:cNvPicPr>
            <a:picLocks noGrp="1" noRot="1" noChangeAspect="1" noMove="1" noResize="1" noEditPoints="1" noAdjustHandles="1" noChangeArrowheads="1" noChangeShapeType="1" noCrop="1"/>
          </p:cNvPicPr>
          <p:nvPr/>
        </p:nvPicPr>
        <p:blipFill>
          <a:blip r:embed="rId2">
            <a:duotone>
              <a:prstClr val="black"/>
              <a:schemeClr val="tx2">
                <a:tint val="45000"/>
                <a:satMod val="400000"/>
              </a:schemeClr>
            </a:duotone>
            <a:alphaModFix amt="50000"/>
            <a:extLst>
              <a:ext uri="{28A0092B-C50C-407E-A947-70E740481C1C}">
                <a14:useLocalDpi xmlns:a14="http://schemas.microsoft.com/office/drawing/2010/main" val="0"/>
              </a:ext>
            </a:extLst>
          </a:blip>
          <a:srcRect/>
          <a:stretch/>
        </p:blipFill>
        <p:spPr>
          <a:xfrm>
            <a:off x="2100800" y="0"/>
            <a:ext cx="10091200" cy="6858000"/>
          </a:xfrm>
          <a:prstGeom prst="rect">
            <a:avLst/>
          </a:prstGeom>
        </p:spPr>
      </p:pic>
      <p:grpSp>
        <p:nvGrpSpPr>
          <p:cNvPr id="9" name="Group 8">
            <a:extLst>
              <a:ext uri="{FF2B5EF4-FFF2-40B4-BE49-F238E27FC236}">
                <a16:creationId xmlns:a16="http://schemas.microsoft.com/office/drawing/2014/main" id="{6CF9F765-33FF-F8A6-2956-A397DAD19BE2}"/>
              </a:ext>
            </a:extLst>
          </p:cNvPr>
          <p:cNvGrpSpPr>
            <a:grpSpLocks noGrp="1" noUngrp="1" noRot="1" noMove="1" noResize="1"/>
          </p:cNvGrpSpPr>
          <p:nvPr/>
        </p:nvGrpSpPr>
        <p:grpSpPr>
          <a:xfrm>
            <a:off x="3049199" y="6061295"/>
            <a:ext cx="3705318" cy="796705"/>
            <a:chOff x="3049199" y="273219"/>
            <a:chExt cx="3705318" cy="796705"/>
          </a:xfrm>
        </p:grpSpPr>
        <p:sp>
          <p:nvSpPr>
            <p:cNvPr id="21" name="Rectangle 20">
              <a:extLst>
                <a:ext uri="{FF2B5EF4-FFF2-40B4-BE49-F238E27FC236}">
                  <a16:creationId xmlns:a16="http://schemas.microsoft.com/office/drawing/2014/main" id="{092702B9-E539-3D67-C11A-F28C0F5A02AE}"/>
                </a:ext>
              </a:extLst>
            </p:cNvPr>
            <p:cNvSpPr>
              <a:spLocks noGrp="1" noRot="1" noMove="1" noResize="1" noEditPoints="1" noAdjustHandles="1" noChangeArrowheads="1" noChangeShapeType="1"/>
            </p:cNvSpPr>
            <p:nvPr/>
          </p:nvSpPr>
          <p:spPr>
            <a:xfrm>
              <a:off x="3049199" y="273219"/>
              <a:ext cx="3705317" cy="7967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1">
              <a:extLst>
                <a:ext uri="{FF2B5EF4-FFF2-40B4-BE49-F238E27FC236}">
                  <a16:creationId xmlns:a16="http://schemas.microsoft.com/office/drawing/2014/main" id="{674A1B08-F46E-2FB2-2529-E8BFF08ECDE4}"/>
                </a:ext>
              </a:extLst>
            </p:cNvPr>
            <p:cNvSpPr txBox="1">
              <a:spLocks noGrp="1" noRot="1" noMove="1" noResize="1" noEditPoints="1" noAdjustHandles="1" noChangeArrowheads="1" noChangeShapeType="1"/>
            </p:cNvSpPr>
            <p:nvPr/>
          </p:nvSpPr>
          <p:spPr>
            <a:xfrm>
              <a:off x="3705373" y="481906"/>
              <a:ext cx="3049144" cy="369332"/>
            </a:xfrm>
            <a:prstGeom prst="rect">
              <a:avLst/>
            </a:prstGeom>
            <a:noFill/>
          </p:spPr>
          <p:txBody>
            <a:bodyPr wrap="square" rtlCol="0">
              <a:spAutoFit/>
            </a:bodyPr>
            <a:lstStyle/>
            <a:p>
              <a:r>
                <a:rPr lang="en-GB" dirty="0">
                  <a:solidFill>
                    <a:schemeClr val="bg1"/>
                  </a:solidFill>
                  <a:latin typeface="Poppins ExtraBold" panose="00000900000000000000" pitchFamily="2" charset="0"/>
                  <a:cs typeface="Poppins ExtraBold" panose="00000900000000000000" pitchFamily="2" charset="0"/>
                </a:rPr>
                <a:t>National Competition</a:t>
              </a:r>
              <a:endParaRPr lang="en-GB" sz="1600" dirty="0">
                <a:solidFill>
                  <a:schemeClr val="bg1"/>
                </a:solidFill>
                <a:latin typeface="Poppins ExtraBold" panose="00000900000000000000" pitchFamily="2" charset="0"/>
                <a:cs typeface="Poppins ExtraBold" panose="00000900000000000000" pitchFamily="2" charset="0"/>
              </a:endParaRPr>
            </a:p>
          </p:txBody>
        </p:sp>
        <p:pic>
          <p:nvPicPr>
            <p:cNvPr id="23" name="Graphic 22" descr="Trophy with solid fill">
              <a:extLst>
                <a:ext uri="{FF2B5EF4-FFF2-40B4-BE49-F238E27FC236}">
                  <a16:creationId xmlns:a16="http://schemas.microsoft.com/office/drawing/2014/main" id="{6BC21442-D527-8338-9660-7BD17CCDB14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23095" y="382064"/>
              <a:ext cx="549445" cy="599794"/>
            </a:xfrm>
            <a:prstGeom prst="rect">
              <a:avLst/>
            </a:prstGeom>
          </p:spPr>
        </p:pic>
      </p:grpSp>
      <p:grpSp>
        <p:nvGrpSpPr>
          <p:cNvPr id="26" name="Group 25">
            <a:extLst>
              <a:ext uri="{FF2B5EF4-FFF2-40B4-BE49-F238E27FC236}">
                <a16:creationId xmlns:a16="http://schemas.microsoft.com/office/drawing/2014/main" id="{DF338EA0-FDEE-B2EA-7432-529CE74B048B}"/>
              </a:ext>
            </a:extLst>
          </p:cNvPr>
          <p:cNvGrpSpPr>
            <a:grpSpLocks noGrp="1" noUngrp="1" noRot="1" noMove="1" noResize="1"/>
          </p:cNvGrpSpPr>
          <p:nvPr/>
        </p:nvGrpSpPr>
        <p:grpSpPr>
          <a:xfrm>
            <a:off x="-2" y="0"/>
            <a:ext cx="3049202" cy="6858000"/>
            <a:chOff x="-2" y="0"/>
            <a:chExt cx="3049202" cy="6858000"/>
          </a:xfrm>
        </p:grpSpPr>
        <p:sp>
          <p:nvSpPr>
            <p:cNvPr id="15" name="Block 4">
              <a:extLst>
                <a:ext uri="{FF2B5EF4-FFF2-40B4-BE49-F238E27FC236}">
                  <a16:creationId xmlns:a16="http://schemas.microsoft.com/office/drawing/2014/main" id="{E3E902EE-A44A-94BF-D527-28DC82401A7A}"/>
                </a:ext>
              </a:extLst>
            </p:cNvPr>
            <p:cNvSpPr>
              <a:spLocks noGrp="1" noRot="1" noMove="1" noResize="1" noEditPoints="1" noAdjustHandles="1" noChangeArrowheads="1" noChangeShapeType="1"/>
            </p:cNvSpPr>
            <p:nvPr/>
          </p:nvSpPr>
          <p:spPr>
            <a:xfrm>
              <a:off x="0"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age 4" descr="Philanthropy with solid fill">
              <a:extLst>
                <a:ext uri="{FF2B5EF4-FFF2-40B4-BE49-F238E27FC236}">
                  <a16:creationId xmlns:a16="http://schemas.microsoft.com/office/drawing/2014/main" id="{248009BD-8DF3-D1E1-D44C-77610EDCD8E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57731" y="4393645"/>
              <a:ext cx="1742400" cy="1742400"/>
            </a:xfrm>
            <a:prstGeom prst="rect">
              <a:avLst/>
            </a:prstGeom>
          </p:spPr>
        </p:pic>
        <p:sp>
          <p:nvSpPr>
            <p:cNvPr id="17" name="Text 4">
              <a:extLst>
                <a:ext uri="{FF2B5EF4-FFF2-40B4-BE49-F238E27FC236}">
                  <a16:creationId xmlns:a16="http://schemas.microsoft.com/office/drawing/2014/main" id="{2EE3E765-D579-6ADF-D862-4FD408E42BD5}"/>
                </a:ext>
              </a:extLst>
            </p:cNvPr>
            <p:cNvSpPr txBox="1">
              <a:spLocks noGrp="1" noRot="1" noMove="1" noResize="1" noEditPoints="1" noAdjustHandles="1" noChangeArrowheads="1" noChangeShapeType="1"/>
            </p:cNvSpPr>
            <p:nvPr/>
          </p:nvSpPr>
          <p:spPr>
            <a:xfrm>
              <a:off x="229500" y="273217"/>
              <a:ext cx="2590201" cy="3847207"/>
            </a:xfrm>
            <a:prstGeom prst="rect">
              <a:avLst/>
            </a:prstGeom>
            <a:noFill/>
          </p:spPr>
          <p:txBody>
            <a:bodyPr wrap="square" rtlCol="0">
              <a:spAutoFit/>
            </a:bodyPr>
            <a:lstStyle/>
            <a:p>
              <a:r>
                <a:rPr lang="en-GB" sz="2000" b="1" dirty="0">
                  <a:latin typeface="+mj-lt"/>
                  <a:cs typeface="Poppins ExtraBold" panose="00000900000000000000" pitchFamily="2" charset="0"/>
                </a:rPr>
                <a:t>Week 4</a:t>
              </a:r>
            </a:p>
            <a:p>
              <a:r>
                <a:rPr lang="en-GB" b="1" dirty="0">
                  <a:latin typeface="+mj-lt"/>
                  <a:cs typeface="Poppins ExtraBold" panose="00000900000000000000" pitchFamily="2" charset="0"/>
                </a:rPr>
                <a:t>Profits &amp; Pledge</a:t>
              </a:r>
            </a:p>
            <a:p>
              <a:endParaRPr lang="en-GB" sz="2000" dirty="0">
                <a:latin typeface="+mj-lt"/>
                <a:cs typeface="Poppins ExtraBold" panose="00000900000000000000" pitchFamily="2" charset="0"/>
              </a:endParaRPr>
            </a:p>
            <a:p>
              <a:r>
                <a:rPr lang="en-GB" sz="2000" dirty="0">
                  <a:latin typeface="+mj-lt"/>
                  <a:cs typeface="Poppins" panose="00000500000000000000" pitchFamily="2" charset="0"/>
                </a:rPr>
                <a:t>Teams decide how to spend or donate their profit after repaying the initial £10 pledge, plus £1 legacy contribution to support the 10X bank.</a:t>
              </a:r>
            </a:p>
          </p:txBody>
        </p:sp>
        <p:sp>
          <p:nvSpPr>
            <p:cNvPr id="24" name="Rectangle 23">
              <a:extLst>
                <a:ext uri="{FF2B5EF4-FFF2-40B4-BE49-F238E27FC236}">
                  <a16:creationId xmlns:a16="http://schemas.microsoft.com/office/drawing/2014/main" id="{1AF12699-FA21-0D4F-3BCF-57D63DCE5AE6}"/>
                </a:ext>
              </a:extLst>
            </p:cNvPr>
            <p:cNvSpPr>
              <a:spLocks noGrp="1" noRot="1" noMove="1" noResize="1" noEditPoints="1" noAdjustHandles="1" noChangeArrowheads="1" noChangeShapeType="1"/>
            </p:cNvSpPr>
            <p:nvPr/>
          </p:nvSpPr>
          <p:spPr>
            <a:xfrm>
              <a:off x="-2" y="6496050"/>
              <a:ext cx="3049200" cy="3619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890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6A18C78-0EEE-D8A7-F2D6-FD8E2A7D51AB}"/>
              </a:ext>
            </a:extLst>
          </p:cNvPr>
          <p:cNvGrpSpPr>
            <a:grpSpLocks noGrp="1" noUngrp="1" noRot="1" noMove="1" noResize="1"/>
          </p:cNvGrpSpPr>
          <p:nvPr/>
        </p:nvGrpSpPr>
        <p:grpSpPr>
          <a:xfrm>
            <a:off x="3049199" y="0"/>
            <a:ext cx="3049200" cy="6858000"/>
            <a:chOff x="3049199" y="0"/>
            <a:chExt cx="3049200" cy="6858000"/>
          </a:xfrm>
          <a:effectLst/>
        </p:grpSpPr>
        <p:sp>
          <p:nvSpPr>
            <p:cNvPr id="7" name="Block 2">
              <a:extLst>
                <a:ext uri="{FF2B5EF4-FFF2-40B4-BE49-F238E27FC236}">
                  <a16:creationId xmlns:a16="http://schemas.microsoft.com/office/drawing/2014/main" id="{185FC8B1-551B-223A-0C47-AA7DE74DC97A}"/>
                </a:ext>
              </a:extLst>
            </p:cNvPr>
            <p:cNvSpPr>
              <a:spLocks noGrp="1" noRot="1" noMove="1" noResize="1" noEditPoints="1" noAdjustHandles="1" noChangeArrowheads="1" noChangeShapeType="1"/>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Image 2" descr="Stopwatch with solid fill">
              <a:extLst>
                <a:ext uri="{FF2B5EF4-FFF2-40B4-BE49-F238E27FC236}">
                  <a16:creationId xmlns:a16="http://schemas.microsoft.com/office/drawing/2014/main" id="{2B8DDF80-EB3F-4188-131C-01E43CF8F2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698268" y="4394589"/>
              <a:ext cx="1742400" cy="1742400"/>
            </a:xfrm>
            <a:prstGeom prst="rect">
              <a:avLst/>
            </a:prstGeom>
          </p:spPr>
        </p:pic>
        <p:sp>
          <p:nvSpPr>
            <p:cNvPr id="9" name="Text 2">
              <a:extLst>
                <a:ext uri="{FF2B5EF4-FFF2-40B4-BE49-F238E27FC236}">
                  <a16:creationId xmlns:a16="http://schemas.microsoft.com/office/drawing/2014/main" id="{F1A13101-80F7-45AD-54A7-5545C3CA71D4}"/>
                </a:ext>
              </a:extLst>
            </p:cNvPr>
            <p:cNvSpPr txBox="1">
              <a:spLocks noGrp="1" noRot="1" noMove="1" noResize="1" noEditPoints="1" noAdjustHandles="1" noChangeArrowheads="1" noChangeShapeType="1"/>
            </p:cNvSpPr>
            <p:nvPr/>
          </p:nvSpPr>
          <p:spPr>
            <a:xfrm>
              <a:off x="3287657" y="273218"/>
              <a:ext cx="2590201" cy="2862322"/>
            </a:xfrm>
            <a:prstGeom prst="rect">
              <a:avLst/>
            </a:prstGeom>
            <a:noFill/>
          </p:spPr>
          <p:txBody>
            <a:bodyPr wrap="square" rtlCol="0">
              <a:spAutoFit/>
            </a:bodyPr>
            <a:lstStyle/>
            <a:p>
              <a:r>
                <a:rPr lang="en-GB" sz="2000" b="1" dirty="0">
                  <a:latin typeface="+mj-lt"/>
                  <a:cs typeface="Poppins ExtraBold" panose="00000900000000000000" pitchFamily="2" charset="0"/>
                </a:rPr>
                <a:t>Week 2</a:t>
              </a:r>
            </a:p>
            <a:p>
              <a:r>
                <a:rPr lang="en-GB" b="1" dirty="0">
                  <a:latin typeface="+mj-lt"/>
                  <a:cs typeface="Poppins ExtraBold" panose="00000900000000000000" pitchFamily="2" charset="0"/>
                </a:rPr>
                <a:t>Getting Going</a:t>
              </a:r>
            </a:p>
            <a:p>
              <a:endParaRPr lang="en-GB" sz="2000" dirty="0">
                <a:latin typeface="+mj-lt"/>
                <a:cs typeface="Poppins ExtraBold" panose="00000900000000000000" pitchFamily="2" charset="0"/>
              </a:endParaRPr>
            </a:p>
            <a:p>
              <a:r>
                <a:rPr lang="en-GB" sz="2000" dirty="0">
                  <a:latin typeface="+mj-lt"/>
                  <a:cs typeface="Poppins" panose="00000500000000000000" pitchFamily="2" charset="0"/>
                </a:rPr>
                <a:t>Teams need to source materials or products, prepare sales pitches, and plan selling events.</a:t>
              </a:r>
            </a:p>
          </p:txBody>
        </p:sp>
      </p:grpSp>
      <p:grpSp>
        <p:nvGrpSpPr>
          <p:cNvPr id="35" name="Group 34">
            <a:extLst>
              <a:ext uri="{FF2B5EF4-FFF2-40B4-BE49-F238E27FC236}">
                <a16:creationId xmlns:a16="http://schemas.microsoft.com/office/drawing/2014/main" id="{7F691AEF-B652-0A99-8397-2E27FBFAB31F}"/>
              </a:ext>
            </a:extLst>
          </p:cNvPr>
          <p:cNvGrpSpPr>
            <a:grpSpLocks noGrp="1" noUngrp="1" noRot="1" noMove="1" noResize="1"/>
          </p:cNvGrpSpPr>
          <p:nvPr/>
        </p:nvGrpSpPr>
        <p:grpSpPr>
          <a:xfrm>
            <a:off x="0" y="0"/>
            <a:ext cx="3049200" cy="6858000"/>
            <a:chOff x="0" y="0"/>
            <a:chExt cx="3049200" cy="6858000"/>
          </a:xfrm>
        </p:grpSpPr>
        <p:sp>
          <p:nvSpPr>
            <p:cNvPr id="3" name="Block 1">
              <a:extLst>
                <a:ext uri="{FF2B5EF4-FFF2-40B4-BE49-F238E27FC236}">
                  <a16:creationId xmlns:a16="http://schemas.microsoft.com/office/drawing/2014/main" id="{2843A32C-F3BE-9574-FAA6-B243F5EDBCBD}"/>
                </a:ext>
              </a:extLst>
            </p:cNvPr>
            <p:cNvSpPr>
              <a:spLocks noGrp="1" noRot="1" noMove="1" noResize="1" noEditPoints="1" noAdjustHandles="1" noChangeArrowheads="1" noChangeShapeType="1"/>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e 1" descr="Coins with solid fill">
              <a:extLst>
                <a:ext uri="{FF2B5EF4-FFF2-40B4-BE49-F238E27FC236}">
                  <a16:creationId xmlns:a16="http://schemas.microsoft.com/office/drawing/2014/main" id="{06A407FC-AE03-09AF-AAED-234DAAC972B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49068" y="4393645"/>
              <a:ext cx="1743344" cy="1743344"/>
            </a:xfrm>
            <a:prstGeom prst="rect">
              <a:avLst/>
            </a:prstGeom>
          </p:spPr>
        </p:pic>
        <p:sp>
          <p:nvSpPr>
            <p:cNvPr id="5" name="Text 1">
              <a:extLst>
                <a:ext uri="{FF2B5EF4-FFF2-40B4-BE49-F238E27FC236}">
                  <a16:creationId xmlns:a16="http://schemas.microsoft.com/office/drawing/2014/main" id="{03759E29-29C9-26BB-445C-82FFA56E5E69}"/>
                </a:ext>
              </a:extLst>
            </p:cNvPr>
            <p:cNvSpPr txBox="1">
              <a:spLocks noGrp="1" noRot="1" noMove="1" noResize="1" noEditPoints="1" noAdjustHandles="1" noChangeArrowheads="1" noChangeShapeType="1"/>
            </p:cNvSpPr>
            <p:nvPr/>
          </p:nvSpPr>
          <p:spPr>
            <a:xfrm>
              <a:off x="238457" y="273219"/>
              <a:ext cx="2590201" cy="2616101"/>
            </a:xfrm>
            <a:prstGeom prst="rect">
              <a:avLst/>
            </a:prstGeom>
            <a:noFill/>
          </p:spPr>
          <p:txBody>
            <a:bodyPr wrap="square" rtlCol="0">
              <a:spAutoFit/>
            </a:bodyPr>
            <a:lstStyle/>
            <a:p>
              <a:r>
                <a:rPr lang="en-GB" sz="2000" b="1" dirty="0">
                  <a:latin typeface="+mj-lt"/>
                  <a:cs typeface="Poppins ExtraBold" panose="00000900000000000000" pitchFamily="2" charset="0"/>
                </a:rPr>
                <a:t>Week 1</a:t>
              </a:r>
            </a:p>
            <a:p>
              <a:r>
                <a:rPr lang="en-GB" b="1" dirty="0">
                  <a:latin typeface="+mj-lt"/>
                  <a:cs typeface="Poppins ExtraBold" panose="00000900000000000000" pitchFamily="2" charset="0"/>
                </a:rPr>
                <a:t>Here’s £10!</a:t>
              </a:r>
            </a:p>
            <a:p>
              <a:endParaRPr lang="en-GB" sz="2000" dirty="0">
                <a:latin typeface="+mj-lt"/>
                <a:cs typeface="Poppins ExtraBold" panose="00000900000000000000" pitchFamily="2" charset="0"/>
              </a:endParaRPr>
            </a:p>
            <a:p>
              <a:r>
                <a:rPr lang="en-GB" sz="2000" dirty="0">
                  <a:latin typeface="+mj-lt"/>
                  <a:cs typeface="Poppins" panose="00000500000000000000" pitchFamily="2" charset="0"/>
                </a:rPr>
                <a:t>Teams research and decide on a product or service in which to invest their £10.</a:t>
              </a:r>
            </a:p>
          </p:txBody>
        </p:sp>
        <p:sp>
          <p:nvSpPr>
            <p:cNvPr id="27" name="Rectangle 26">
              <a:extLst>
                <a:ext uri="{FF2B5EF4-FFF2-40B4-BE49-F238E27FC236}">
                  <a16:creationId xmlns:a16="http://schemas.microsoft.com/office/drawing/2014/main" id="{1862E69E-FA67-0648-0C84-E343EF7CBED1}"/>
                </a:ext>
              </a:extLst>
            </p:cNvPr>
            <p:cNvSpPr>
              <a:spLocks noGrp="1" noRot="1" noMove="1" noResize="1" noEditPoints="1" noAdjustHandles="1" noChangeArrowheads="1" noChangeShapeType="1"/>
            </p:cNvSpPr>
            <p:nvPr/>
          </p:nvSpPr>
          <p:spPr>
            <a:xfrm>
              <a:off x="0" y="6496050"/>
              <a:ext cx="3049198" cy="3619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6DDA8115-91CB-0ADF-A410-38F7E004C157}"/>
              </a:ext>
            </a:extLst>
          </p:cNvPr>
          <p:cNvGrpSpPr>
            <a:grpSpLocks noGrp="1" noUngrp="1" noRot="1" noMove="1" noResize="1"/>
          </p:cNvGrpSpPr>
          <p:nvPr/>
        </p:nvGrpSpPr>
        <p:grpSpPr>
          <a:xfrm>
            <a:off x="6093602" y="0"/>
            <a:ext cx="3058158" cy="6858000"/>
            <a:chOff x="6093602" y="0"/>
            <a:chExt cx="3058158" cy="6858000"/>
          </a:xfrm>
        </p:grpSpPr>
        <p:sp>
          <p:nvSpPr>
            <p:cNvPr id="11" name="Block 3">
              <a:extLst>
                <a:ext uri="{FF2B5EF4-FFF2-40B4-BE49-F238E27FC236}">
                  <a16:creationId xmlns:a16="http://schemas.microsoft.com/office/drawing/2014/main" id="{AB27BD56-2C57-101A-0EF9-C26131DF31C8}"/>
                </a:ext>
              </a:extLst>
            </p:cNvPr>
            <p:cNvSpPr>
              <a:spLocks noGrp="1" noRot="1" noMove="1" noResize="1" noEditPoints="1" noAdjustHandles="1" noChangeArrowheads="1" noChangeShapeType="1"/>
            </p:cNvSpPr>
            <p:nvPr/>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age 3" descr="Upward trend with solid fill">
              <a:extLst>
                <a:ext uri="{FF2B5EF4-FFF2-40B4-BE49-F238E27FC236}">
                  <a16:creationId xmlns:a16="http://schemas.microsoft.com/office/drawing/2014/main" id="{B869A257-FED7-CFCF-A81F-FDB7D2418859}"/>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742670" y="4393645"/>
              <a:ext cx="1742400" cy="1742400"/>
            </a:xfrm>
            <a:prstGeom prst="rect">
              <a:avLst/>
            </a:prstGeom>
          </p:spPr>
        </p:pic>
        <p:sp>
          <p:nvSpPr>
            <p:cNvPr id="13" name="Text 3">
              <a:extLst>
                <a:ext uri="{FF2B5EF4-FFF2-40B4-BE49-F238E27FC236}">
                  <a16:creationId xmlns:a16="http://schemas.microsoft.com/office/drawing/2014/main" id="{0E7F6287-B0FA-23BA-5649-A5893AC1EF82}"/>
                </a:ext>
              </a:extLst>
            </p:cNvPr>
            <p:cNvSpPr txBox="1">
              <a:spLocks noGrp="1" noRot="1" noMove="1" noResize="1" noEditPoints="1" noAdjustHandles="1" noChangeArrowheads="1" noChangeShapeType="1"/>
            </p:cNvSpPr>
            <p:nvPr/>
          </p:nvSpPr>
          <p:spPr>
            <a:xfrm>
              <a:off x="6332059" y="273217"/>
              <a:ext cx="2590201" cy="2554545"/>
            </a:xfrm>
            <a:prstGeom prst="rect">
              <a:avLst/>
            </a:prstGeom>
            <a:noFill/>
          </p:spPr>
          <p:txBody>
            <a:bodyPr wrap="square" rtlCol="0">
              <a:spAutoFit/>
            </a:bodyPr>
            <a:lstStyle/>
            <a:p>
              <a:r>
                <a:rPr lang="en-GB" sz="2000" b="1" dirty="0">
                  <a:latin typeface="+mj-lt"/>
                  <a:cs typeface="Poppins ExtraBold" panose="00000900000000000000" pitchFamily="2" charset="0"/>
                </a:rPr>
                <a:t>Week 3</a:t>
              </a:r>
            </a:p>
            <a:p>
              <a:r>
                <a:rPr lang="en-GB" b="1" dirty="0">
                  <a:latin typeface="+mj-lt"/>
                  <a:cs typeface="Poppins ExtraBold" panose="00000900000000000000" pitchFamily="2" charset="0"/>
                </a:rPr>
                <a:t>Keep It Going!</a:t>
              </a:r>
            </a:p>
            <a:p>
              <a:endParaRPr lang="en-GB" sz="2000" dirty="0">
                <a:latin typeface="+mj-lt"/>
                <a:cs typeface="Poppins ExtraBold" panose="00000900000000000000" pitchFamily="2" charset="0"/>
              </a:endParaRPr>
            </a:p>
            <a:p>
              <a:r>
                <a:rPr lang="en-GB" sz="2000" dirty="0">
                  <a:latin typeface="+mj-lt"/>
                  <a:cs typeface="Poppins" panose="00000500000000000000" pitchFamily="2" charset="0"/>
                </a:rPr>
                <a:t>Teams get their product or service ready and promote their selling events.</a:t>
              </a:r>
            </a:p>
          </p:txBody>
        </p:sp>
        <p:sp>
          <p:nvSpPr>
            <p:cNvPr id="29" name="Rectangle 28">
              <a:extLst>
                <a:ext uri="{FF2B5EF4-FFF2-40B4-BE49-F238E27FC236}">
                  <a16:creationId xmlns:a16="http://schemas.microsoft.com/office/drawing/2014/main" id="{48F0E46C-0081-53A1-80EE-390069325655}"/>
                </a:ext>
              </a:extLst>
            </p:cNvPr>
            <p:cNvSpPr>
              <a:spLocks noGrp="1" noRot="1" noMove="1" noResize="1" noEditPoints="1" noAdjustHandles="1" noChangeArrowheads="1" noChangeShapeType="1"/>
            </p:cNvSpPr>
            <p:nvPr/>
          </p:nvSpPr>
          <p:spPr>
            <a:xfrm>
              <a:off x="6102560" y="6496050"/>
              <a:ext cx="3049200" cy="3619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34417931-E624-24CF-2448-ECF8955E41F7}"/>
              </a:ext>
            </a:extLst>
          </p:cNvPr>
          <p:cNvGrpSpPr>
            <a:grpSpLocks noGrp="1" noUngrp="1" noRot="1" noMove="1" noResize="1"/>
          </p:cNvGrpSpPr>
          <p:nvPr/>
        </p:nvGrpSpPr>
        <p:grpSpPr>
          <a:xfrm>
            <a:off x="9142800" y="0"/>
            <a:ext cx="3062321" cy="6858000"/>
            <a:chOff x="9142800" y="0"/>
            <a:chExt cx="3062321" cy="6858000"/>
          </a:xfrm>
        </p:grpSpPr>
        <p:sp>
          <p:nvSpPr>
            <p:cNvPr id="15" name="Block 4">
              <a:extLst>
                <a:ext uri="{FF2B5EF4-FFF2-40B4-BE49-F238E27FC236}">
                  <a16:creationId xmlns:a16="http://schemas.microsoft.com/office/drawing/2014/main" id="{E3E902EE-A44A-94BF-D527-28DC82401A7A}"/>
                </a:ext>
              </a:extLst>
            </p:cNvPr>
            <p:cNvSpPr>
              <a:spLocks noGrp="1" noRot="1" noMove="1" noResize="1" noEditPoints="1" noAdjustHandles="1" noChangeArrowheads="1" noChangeShapeType="1"/>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age 4" descr="Philanthropy with solid fill">
              <a:extLst>
                <a:ext uri="{FF2B5EF4-FFF2-40B4-BE49-F238E27FC236}">
                  <a16:creationId xmlns:a16="http://schemas.microsoft.com/office/drawing/2014/main" id="{248009BD-8DF3-D1E1-D44C-77610EDCD8E6}"/>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800532" y="4393645"/>
              <a:ext cx="1742400" cy="1742400"/>
            </a:xfrm>
            <a:prstGeom prst="rect">
              <a:avLst/>
            </a:prstGeom>
          </p:spPr>
        </p:pic>
        <p:sp>
          <p:nvSpPr>
            <p:cNvPr id="17" name="Text 4">
              <a:extLst>
                <a:ext uri="{FF2B5EF4-FFF2-40B4-BE49-F238E27FC236}">
                  <a16:creationId xmlns:a16="http://schemas.microsoft.com/office/drawing/2014/main" id="{2EE3E765-D579-6ADF-D862-4FD408E42BD5}"/>
                </a:ext>
              </a:extLst>
            </p:cNvPr>
            <p:cNvSpPr txBox="1">
              <a:spLocks noGrp="1" noRot="1" noMove="1" noResize="1" noEditPoints="1" noAdjustHandles="1" noChangeArrowheads="1" noChangeShapeType="1"/>
            </p:cNvSpPr>
            <p:nvPr/>
          </p:nvSpPr>
          <p:spPr>
            <a:xfrm>
              <a:off x="9372301" y="273217"/>
              <a:ext cx="2590201" cy="3847207"/>
            </a:xfrm>
            <a:prstGeom prst="rect">
              <a:avLst/>
            </a:prstGeom>
            <a:noFill/>
          </p:spPr>
          <p:txBody>
            <a:bodyPr wrap="square" rtlCol="0">
              <a:spAutoFit/>
            </a:bodyPr>
            <a:lstStyle/>
            <a:p>
              <a:r>
                <a:rPr lang="en-GB" sz="2000" b="1" dirty="0">
                  <a:latin typeface="+mj-lt"/>
                  <a:cs typeface="Poppins ExtraBold" panose="00000900000000000000" pitchFamily="2" charset="0"/>
                </a:rPr>
                <a:t>Week 4</a:t>
              </a:r>
            </a:p>
            <a:p>
              <a:r>
                <a:rPr lang="en-GB" b="1" dirty="0">
                  <a:latin typeface="+mj-lt"/>
                  <a:cs typeface="Poppins ExtraBold" panose="00000900000000000000" pitchFamily="2" charset="0"/>
                </a:rPr>
                <a:t>Profits &amp; Pledge</a:t>
              </a:r>
            </a:p>
            <a:p>
              <a:endParaRPr lang="en-GB" sz="2000" dirty="0">
                <a:latin typeface="+mj-lt"/>
                <a:cs typeface="Poppins ExtraBold" panose="00000900000000000000" pitchFamily="2" charset="0"/>
              </a:endParaRPr>
            </a:p>
            <a:p>
              <a:r>
                <a:rPr lang="en-GB" sz="2000" dirty="0">
                  <a:latin typeface="+mj-lt"/>
                  <a:cs typeface="Poppins" panose="00000500000000000000" pitchFamily="2" charset="0"/>
                </a:rPr>
                <a:t>Teams decide how to spend or donate their profit after repaying the initial £10 pledge, plus £1 legacy contribution to support the 10X bank.</a:t>
              </a:r>
            </a:p>
          </p:txBody>
        </p:sp>
        <p:sp>
          <p:nvSpPr>
            <p:cNvPr id="32" name="Rectangle 31">
              <a:extLst>
                <a:ext uri="{FF2B5EF4-FFF2-40B4-BE49-F238E27FC236}">
                  <a16:creationId xmlns:a16="http://schemas.microsoft.com/office/drawing/2014/main" id="{EA5EBD1D-EC36-2C89-286B-532A8D779A86}"/>
                </a:ext>
              </a:extLst>
            </p:cNvPr>
            <p:cNvSpPr>
              <a:spLocks noGrp="1" noRot="1" noMove="1" noResize="1" noEditPoints="1" noAdjustHandles="1" noChangeArrowheads="1" noChangeShapeType="1"/>
            </p:cNvSpPr>
            <p:nvPr/>
          </p:nvSpPr>
          <p:spPr>
            <a:xfrm>
              <a:off x="9142800" y="6496050"/>
              <a:ext cx="3062321" cy="3619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14218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F5CE-542A-767A-8D89-D0E390CE9E19}"/>
              </a:ext>
            </a:extLst>
          </p:cNvPr>
          <p:cNvSpPr>
            <a:spLocks noGrp="1" noRot="1" noMove="1" noResize="1" noEditPoints="1" noAdjustHandles="1" noChangeArrowheads="1" noChangeShapeType="1"/>
          </p:cNvSpPr>
          <p:nvPr>
            <p:ph type="title"/>
          </p:nvPr>
        </p:nvSpPr>
        <p:spPr/>
        <p:txBody>
          <a:bodyPr/>
          <a:lstStyle/>
          <a:p>
            <a:r>
              <a:rPr lang="en-GB" dirty="0"/>
              <a:t>Sustainable Business</a:t>
            </a:r>
          </a:p>
        </p:txBody>
      </p:sp>
      <p:sp>
        <p:nvSpPr>
          <p:cNvPr id="3" name="Text Placeholder 2">
            <a:extLst>
              <a:ext uri="{FF2B5EF4-FFF2-40B4-BE49-F238E27FC236}">
                <a16:creationId xmlns:a16="http://schemas.microsoft.com/office/drawing/2014/main" id="{2DC2DA0B-C6D6-F4D2-37EF-D301524079CB}"/>
              </a:ext>
            </a:extLst>
          </p:cNvPr>
          <p:cNvSpPr>
            <a:spLocks noGrp="1" noRot="1" noMove="1" noResize="1" noEditPoints="1" noAdjustHandles="1" noChangeArrowheads="1" noChangeShapeType="1"/>
          </p:cNvSpPr>
          <p:nvPr>
            <p:ph type="body" sz="quarter" idx="11"/>
          </p:nvPr>
        </p:nvSpPr>
        <p:spPr/>
        <p:txBody>
          <a:bodyPr/>
          <a:lstStyle/>
          <a:p>
            <a:r>
              <a:rPr lang="en-GB" sz="1800" dirty="0"/>
              <a:t>In the 10X Challenge, we encourage a sustainable approach to business, rather than thinking solely of profit.</a:t>
            </a:r>
          </a:p>
          <a:p>
            <a:endParaRPr lang="en-GB" sz="1800" dirty="0"/>
          </a:p>
          <a:p>
            <a:r>
              <a:rPr lang="en-US" sz="1800" b="1" dirty="0">
                <a:solidFill>
                  <a:schemeClr val="tx2"/>
                </a:solidFill>
                <a:latin typeface="+mj-lt"/>
                <a:cs typeface="Arial" panose="020B0604020202020204" pitchFamily="34" charset="0"/>
              </a:rPr>
              <a:t>What does sustainability in business mean?</a:t>
            </a:r>
          </a:p>
          <a:p>
            <a:endParaRPr lang="en-US" sz="1800" b="1" dirty="0">
              <a:solidFill>
                <a:schemeClr val="tx2"/>
              </a:solidFill>
              <a:latin typeface="+mj-lt"/>
              <a:cs typeface="Arial" panose="020B0604020202020204" pitchFamily="34" charset="0"/>
            </a:endParaRPr>
          </a:p>
          <a:p>
            <a:r>
              <a:rPr lang="en-US" sz="1800" dirty="0">
                <a:latin typeface="+mj-lt"/>
                <a:cs typeface="Arial" panose="020B0604020202020204" pitchFamily="34" charset="0"/>
              </a:rPr>
              <a:t>“A business which operates today in a way that values and protects the people, planet and resources it relies on for the future.”</a:t>
            </a:r>
          </a:p>
          <a:p>
            <a:endParaRPr lang="en-US" b="1" dirty="0">
              <a:latin typeface="+mj-lt"/>
              <a:cs typeface="Arial" panose="020B0604020202020204" pitchFamily="34" charset="0"/>
            </a:endParaRPr>
          </a:p>
          <a:p>
            <a:r>
              <a:rPr lang="en-US" sz="4000" b="1" dirty="0">
                <a:latin typeface="+mj-lt"/>
                <a:cs typeface="Arial" panose="020B0604020202020204" pitchFamily="34" charset="0"/>
              </a:rPr>
              <a:t>Big</a:t>
            </a:r>
            <a:r>
              <a:rPr lang="en-US" sz="1800" b="1" dirty="0">
                <a:latin typeface="+mj-lt"/>
                <a:cs typeface="Arial" panose="020B0604020202020204" pitchFamily="34" charset="0"/>
              </a:rPr>
              <a:t> changes start </a:t>
            </a:r>
            <a:r>
              <a:rPr lang="en-US" sz="1200" b="1" dirty="0">
                <a:latin typeface="+mj-lt"/>
                <a:cs typeface="Arial" panose="020B0604020202020204" pitchFamily="34" charset="0"/>
              </a:rPr>
              <a:t>small</a:t>
            </a:r>
            <a:r>
              <a:rPr lang="en-US" sz="1800" b="1" dirty="0">
                <a:latin typeface="+mj-lt"/>
                <a:cs typeface="Arial" panose="020B0604020202020204" pitchFamily="34" charset="0"/>
              </a:rPr>
              <a:t>.</a:t>
            </a:r>
          </a:p>
          <a:p>
            <a:endParaRPr lang="en-GB" dirty="0"/>
          </a:p>
          <a:p>
            <a:endParaRPr lang="en-GB" dirty="0"/>
          </a:p>
        </p:txBody>
      </p:sp>
    </p:spTree>
    <p:extLst>
      <p:ext uri="{BB962C8B-B14F-4D97-AF65-F5344CB8AC3E}">
        <p14:creationId xmlns:p14="http://schemas.microsoft.com/office/powerpoint/2010/main" val="1118510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1D7A-C27A-B191-A092-BDEEE98C7EA7}"/>
              </a:ext>
            </a:extLst>
          </p:cNvPr>
          <p:cNvSpPr>
            <a:spLocks noGrp="1" noRot="1" noMove="1" noResize="1" noEditPoints="1" noAdjustHandles="1" noChangeArrowheads="1" noChangeShapeType="1"/>
          </p:cNvSpPr>
          <p:nvPr>
            <p:ph type="title"/>
          </p:nvPr>
        </p:nvSpPr>
        <p:spPr/>
        <p:txBody>
          <a:bodyPr/>
          <a:lstStyle/>
          <a:p>
            <a:r>
              <a:rPr lang="en-GB" dirty="0"/>
              <a:t>United Nations SDGs</a:t>
            </a:r>
            <a:br>
              <a:rPr lang="en-GB" dirty="0"/>
            </a:br>
            <a:r>
              <a:rPr lang="en-GB" sz="1800" b="0" dirty="0"/>
              <a:t>(Sustainable Development Goals)</a:t>
            </a:r>
          </a:p>
        </p:txBody>
      </p:sp>
      <p:pic>
        <p:nvPicPr>
          <p:cNvPr id="4" name="Content Placeholder 3">
            <a:extLst>
              <a:ext uri="{FF2B5EF4-FFF2-40B4-BE49-F238E27FC236}">
                <a16:creationId xmlns:a16="http://schemas.microsoft.com/office/drawing/2014/main" id="{8A52E645-FDF2-B447-4A08-F07D3A20EEA9}"/>
              </a:ext>
            </a:extLst>
          </p:cNvPr>
          <p:cNvPicPr>
            <a:picLocks noGrp="1" noRot="1" noChangeAspect="1" noMove="1" noResize="1" noEditPoints="1" noAdjustHandles="1" noChangeArrowheads="1" noChangeShapeType="1" noCrop="1"/>
          </p:cNvPicPr>
          <p:nvPr/>
        </p:nvPicPr>
        <p:blipFill>
          <a:blip r:embed="rId3"/>
          <a:stretch>
            <a:fillRect/>
          </a:stretch>
        </p:blipFill>
        <p:spPr>
          <a:xfrm>
            <a:off x="838200" y="1415879"/>
            <a:ext cx="9621263" cy="4877819"/>
          </a:xfrm>
          <a:prstGeom prst="rect">
            <a:avLst/>
          </a:prstGeom>
        </p:spPr>
      </p:pic>
    </p:spTree>
    <p:extLst>
      <p:ext uri="{BB962C8B-B14F-4D97-AF65-F5344CB8AC3E}">
        <p14:creationId xmlns:p14="http://schemas.microsoft.com/office/powerpoint/2010/main" val="222719964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nviroTent - Young Enterprise Presentation UK Final">
            <a:hlinkClick r:id="" action="ppaction://media"/>
            <a:extLst>
              <a:ext uri="{FF2B5EF4-FFF2-40B4-BE49-F238E27FC236}">
                <a16:creationId xmlns:a16="http://schemas.microsoft.com/office/drawing/2014/main" id="{301A5ECA-00BE-922E-86A8-838DAF226E6D}"/>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362139" y="0"/>
            <a:ext cx="11829860" cy="6857999"/>
          </a:xfrm>
          <a:prstGeom prst="rect">
            <a:avLst/>
          </a:prstGeom>
          <a:ln>
            <a:solidFill>
              <a:schemeClr val="tx1"/>
            </a:solidFill>
          </a:ln>
        </p:spPr>
      </p:pic>
    </p:spTree>
    <p:extLst>
      <p:ext uri="{BB962C8B-B14F-4D97-AF65-F5344CB8AC3E}">
        <p14:creationId xmlns:p14="http://schemas.microsoft.com/office/powerpoint/2010/main" val="635580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italfields.2014.tradestands.Credit Mark Hills.71.jpg">
            <a:extLst>
              <a:ext uri="{FF2B5EF4-FFF2-40B4-BE49-F238E27FC236}">
                <a16:creationId xmlns:a16="http://schemas.microsoft.com/office/drawing/2014/main" id="{1D8948EA-5FC4-481B-12AE-FD572D780389}"/>
              </a:ext>
            </a:extLst>
          </p:cNvPr>
          <p:cNvPicPr>
            <a:picLocks noGrp="1" noRot="1" noChangeAspect="1" noMove="1" noResize="1" noEditPoints="1" noAdjustHandles="1" noChangeArrowheads="1" noChangeShapeType="1" noCrop="1"/>
          </p:cNvPicPr>
          <p:nvPr/>
        </p:nvPicPr>
        <p:blipFill rotWithShape="1">
          <a:blip r:embed="rId2">
            <a:alphaModFix amt="50000"/>
            <a:duotone>
              <a:schemeClr val="bg2">
                <a:shade val="45000"/>
                <a:satMod val="135000"/>
              </a:schemeClr>
              <a:prstClr val="white"/>
            </a:duotone>
          </a:blip>
          <a:srcRect t="7492" b="20096"/>
          <a:stretch/>
        </p:blipFill>
        <p:spPr>
          <a:xfrm>
            <a:off x="0" y="-1"/>
            <a:ext cx="12192000" cy="5607587"/>
          </a:xfrm>
          <a:prstGeom prst="rect">
            <a:avLst/>
          </a:prstGeom>
          <a:ln w="12700">
            <a:miter lim="400000"/>
          </a:ln>
        </p:spPr>
      </p:pic>
      <p:sp>
        <p:nvSpPr>
          <p:cNvPr id="2" name="Text Placeholder 1">
            <a:extLst>
              <a:ext uri="{FF2B5EF4-FFF2-40B4-BE49-F238E27FC236}">
                <a16:creationId xmlns:a16="http://schemas.microsoft.com/office/drawing/2014/main" id="{A04F6DDA-5B4A-6430-6733-25A54106C933}"/>
              </a:ext>
            </a:extLst>
          </p:cNvPr>
          <p:cNvSpPr>
            <a:spLocks noGrp="1" noRot="1" noMove="1" noResize="1" noEditPoints="1" noAdjustHandles="1" noChangeArrowheads="1" noChangeShapeType="1"/>
          </p:cNvSpPr>
          <p:nvPr>
            <p:ph type="body" sz="quarter" idx="10"/>
          </p:nvPr>
        </p:nvSpPr>
        <p:spPr>
          <a:xfrm>
            <a:off x="1730147" y="2350539"/>
            <a:ext cx="8731704" cy="1255787"/>
          </a:xfrm>
        </p:spPr>
        <p:txBody>
          <a:bodyPr/>
          <a:lstStyle/>
          <a:p>
            <a:r>
              <a:rPr lang="en-GB" dirty="0"/>
              <a:t>INTRODUCING</a:t>
            </a:r>
          </a:p>
        </p:txBody>
      </p:sp>
      <p:sp>
        <p:nvSpPr>
          <p:cNvPr id="3" name="Text Placeholder 2">
            <a:extLst>
              <a:ext uri="{FF2B5EF4-FFF2-40B4-BE49-F238E27FC236}">
                <a16:creationId xmlns:a16="http://schemas.microsoft.com/office/drawing/2014/main" id="{849088BC-7EAF-6207-164A-85B44542A4C6}"/>
              </a:ext>
            </a:extLst>
          </p:cNvPr>
          <p:cNvSpPr>
            <a:spLocks noGrp="1" noRot="1" noMove="1" noResize="1" noEditPoints="1" noAdjustHandles="1" noChangeArrowheads="1" noChangeShapeType="1"/>
          </p:cNvSpPr>
          <p:nvPr>
            <p:ph type="body" sz="quarter" idx="11"/>
          </p:nvPr>
        </p:nvSpPr>
        <p:spPr/>
        <p:txBody>
          <a:bodyPr/>
          <a:lstStyle/>
          <a:p>
            <a:r>
              <a:rPr lang="en-GB" dirty="0"/>
              <a:t>10X Challenge</a:t>
            </a:r>
          </a:p>
        </p:txBody>
      </p:sp>
    </p:spTree>
    <p:extLst>
      <p:ext uri="{BB962C8B-B14F-4D97-AF65-F5344CB8AC3E}">
        <p14:creationId xmlns:p14="http://schemas.microsoft.com/office/powerpoint/2010/main" val="22896200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EA17-4D9F-4D02-E1FA-E7A2864263AD}"/>
              </a:ext>
            </a:extLst>
          </p:cNvPr>
          <p:cNvSpPr>
            <a:spLocks noGrp="1" noRot="1" noMove="1" noResize="1" noEditPoints="1" noAdjustHandles="1" noChangeArrowheads="1" noChangeShapeType="1"/>
          </p:cNvSpPr>
          <p:nvPr>
            <p:ph type="title"/>
          </p:nvPr>
        </p:nvSpPr>
        <p:spPr/>
        <p:txBody>
          <a:bodyPr/>
          <a:lstStyle/>
          <a:p>
            <a:r>
              <a:rPr lang="en-GB" dirty="0"/>
              <a:t>Financial Sustainability</a:t>
            </a:r>
          </a:p>
        </p:txBody>
      </p:sp>
      <p:sp>
        <p:nvSpPr>
          <p:cNvPr id="3" name="Text Placeholder 2">
            <a:extLst>
              <a:ext uri="{FF2B5EF4-FFF2-40B4-BE49-F238E27FC236}">
                <a16:creationId xmlns:a16="http://schemas.microsoft.com/office/drawing/2014/main" id="{7035663E-31A5-61CD-9DC3-8216F3063D78}"/>
              </a:ext>
            </a:extLst>
          </p:cNvPr>
          <p:cNvSpPr>
            <a:spLocks noGrp="1" noRot="1" noMove="1" noResize="1" noEditPoints="1" noAdjustHandles="1" noChangeArrowheads="1" noChangeShapeType="1"/>
          </p:cNvSpPr>
          <p:nvPr>
            <p:ph type="body" sz="quarter" idx="11"/>
          </p:nvPr>
        </p:nvSpPr>
        <p:spPr/>
        <p:txBody>
          <a:bodyPr/>
          <a:lstStyle/>
          <a:p>
            <a:r>
              <a:rPr lang="en-GB" sz="1800" b="1" dirty="0"/>
              <a:t>Investment</a:t>
            </a:r>
          </a:p>
          <a:p>
            <a:pPr marL="342900" indent="-342900">
              <a:buFont typeface="Arial" panose="020B0604020202020204" pitchFamily="34" charset="0"/>
              <a:buChar char="•"/>
            </a:pPr>
            <a:r>
              <a:rPr lang="en-GB" sz="1800" dirty="0"/>
              <a:t>When a company invests their profits into their business.</a:t>
            </a:r>
          </a:p>
          <a:p>
            <a:pPr marL="342900" indent="-342900">
              <a:buFont typeface="Arial" panose="020B0604020202020204" pitchFamily="34" charset="0"/>
              <a:buChar char="•"/>
            </a:pPr>
            <a:r>
              <a:rPr lang="en-GB" sz="1800" dirty="0"/>
              <a:t>Investment has a higher risk but a higher reward if successful.</a:t>
            </a:r>
          </a:p>
          <a:p>
            <a:pPr marL="342900" indent="-342900">
              <a:buFont typeface="Arial" panose="020B0604020202020204" pitchFamily="34" charset="0"/>
              <a:buChar char="•"/>
            </a:pPr>
            <a:r>
              <a:rPr lang="en-GB" sz="1800" dirty="0"/>
              <a:t>Examples include machinery, new technology, even acquiring other businesses.</a:t>
            </a:r>
          </a:p>
          <a:p>
            <a:endParaRPr lang="en-GB" sz="1800" dirty="0"/>
          </a:p>
          <a:p>
            <a:r>
              <a:rPr lang="en-GB" sz="1800" b="1" dirty="0"/>
              <a:t>Saving</a:t>
            </a:r>
          </a:p>
          <a:p>
            <a:pPr marL="342900" indent="-342900">
              <a:buFont typeface="Arial" panose="020B0604020202020204" pitchFamily="34" charset="0"/>
              <a:buChar char="•"/>
            </a:pPr>
            <a:r>
              <a:rPr lang="en-GB" sz="1800" dirty="0"/>
              <a:t>When a company doesn’t spend or consume their profits but places them into a savings account.</a:t>
            </a:r>
          </a:p>
          <a:p>
            <a:pPr marL="342900" indent="-342900">
              <a:buFont typeface="Arial" panose="020B0604020202020204" pitchFamily="34" charset="0"/>
              <a:buChar char="•"/>
            </a:pPr>
            <a:r>
              <a:rPr lang="en-GB" sz="1800" dirty="0"/>
              <a:t>Saving has a much lower risk but also smaller returns.</a:t>
            </a:r>
          </a:p>
        </p:txBody>
      </p:sp>
    </p:spTree>
    <p:extLst>
      <p:ext uri="{BB962C8B-B14F-4D97-AF65-F5344CB8AC3E}">
        <p14:creationId xmlns:p14="http://schemas.microsoft.com/office/powerpoint/2010/main" val="533375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E8E9-1015-B039-A8AC-2B8317590096}"/>
              </a:ext>
            </a:extLst>
          </p:cNvPr>
          <p:cNvSpPr>
            <a:spLocks noGrp="1" noRot="1" noMove="1" noResize="1" noEditPoints="1" noAdjustHandles="1" noChangeArrowheads="1" noChangeShapeType="1"/>
          </p:cNvSpPr>
          <p:nvPr>
            <p:ph type="title"/>
          </p:nvPr>
        </p:nvSpPr>
        <p:spPr/>
        <p:txBody>
          <a:bodyPr/>
          <a:lstStyle/>
          <a:p>
            <a:r>
              <a:rPr lang="en-GB" dirty="0"/>
              <a:t>Choosing your 10X business</a:t>
            </a:r>
          </a:p>
        </p:txBody>
      </p:sp>
      <p:sp>
        <p:nvSpPr>
          <p:cNvPr id="4" name="Text Placeholder 2">
            <a:extLst>
              <a:ext uri="{FF2B5EF4-FFF2-40B4-BE49-F238E27FC236}">
                <a16:creationId xmlns:a16="http://schemas.microsoft.com/office/drawing/2014/main" id="{2CDB60FB-CECA-9B8F-B1FB-1CAE1ACCB769}"/>
              </a:ext>
            </a:extLst>
          </p:cNvPr>
          <p:cNvSpPr>
            <a:spLocks noGrp="1" noRot="1" noMove="1" noResize="1" noEditPoints="1" noAdjustHandles="1" noChangeArrowheads="1" noChangeShapeType="1"/>
          </p:cNvSpPr>
          <p:nvPr>
            <p:ph type="body" sz="quarter" idx="11"/>
          </p:nvPr>
        </p:nvSpPr>
        <p:spPr>
          <a:xfrm>
            <a:off x="838200" y="1511930"/>
            <a:ext cx="10515600" cy="4999996"/>
          </a:xfrm>
        </p:spPr>
        <p:txBody>
          <a:bodyPr/>
          <a:lstStyle/>
          <a:p>
            <a:r>
              <a:rPr lang="en-GB" sz="1800" b="1" dirty="0"/>
              <a:t>Product</a:t>
            </a:r>
          </a:p>
          <a:p>
            <a:pPr marL="342900" indent="-342900">
              <a:buFont typeface="Arial" panose="020B0604020202020204" pitchFamily="34" charset="0"/>
              <a:buChar char="•"/>
            </a:pPr>
            <a:r>
              <a:rPr lang="en-GB" sz="1800" dirty="0"/>
              <a:t>Maybe hand-made or home-grown? Personalised?</a:t>
            </a:r>
          </a:p>
          <a:p>
            <a:pPr marL="342900" indent="-342900">
              <a:buFont typeface="Arial" panose="020B0604020202020204" pitchFamily="34" charset="0"/>
              <a:buChar char="•"/>
            </a:pPr>
            <a:r>
              <a:rPr lang="en-GB" sz="1800" dirty="0"/>
              <a:t>Can you link it to a topic or theme, event or local opportunity?</a:t>
            </a:r>
          </a:p>
          <a:p>
            <a:endParaRPr lang="en-GB" sz="1800" dirty="0"/>
          </a:p>
          <a:p>
            <a:r>
              <a:rPr lang="en-GB" sz="1800" b="1" dirty="0"/>
              <a:t>Service</a:t>
            </a:r>
          </a:p>
          <a:p>
            <a:pPr marL="342900" indent="-342900">
              <a:buFont typeface="Arial" panose="020B0604020202020204" pitchFamily="34" charset="0"/>
              <a:buChar char="•"/>
            </a:pPr>
            <a:r>
              <a:rPr lang="en-GB" sz="1800" dirty="0"/>
              <a:t>Using your team to create/offer an activity for a fee?</a:t>
            </a:r>
          </a:p>
          <a:p>
            <a:pPr marL="342900" indent="-342900">
              <a:buFont typeface="Arial" panose="020B0604020202020204" pitchFamily="34" charset="0"/>
              <a:buChar char="•"/>
            </a:pPr>
            <a:r>
              <a:rPr lang="en-GB" sz="1800" dirty="0"/>
              <a:t>Examples include car-washing or dog-washing.</a:t>
            </a:r>
          </a:p>
          <a:p>
            <a:pPr marL="342900" indent="-342900">
              <a:buFont typeface="Arial" panose="020B0604020202020204" pitchFamily="34" charset="0"/>
              <a:buChar char="•"/>
            </a:pPr>
            <a:endParaRPr lang="en-GB" sz="1800" dirty="0"/>
          </a:p>
          <a:p>
            <a:r>
              <a:rPr lang="en-GB" sz="1800" b="1" dirty="0">
                <a:solidFill>
                  <a:schemeClr val="tx2"/>
                </a:solidFill>
              </a:rPr>
              <a:t>     How can you make sure you profit from your £10?</a:t>
            </a:r>
          </a:p>
        </p:txBody>
      </p:sp>
    </p:spTree>
    <p:extLst>
      <p:ext uri="{BB962C8B-B14F-4D97-AF65-F5344CB8AC3E}">
        <p14:creationId xmlns:p14="http://schemas.microsoft.com/office/powerpoint/2010/main" val="497638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DBBAD-5DAD-750F-0B54-C502F7D5FED8}"/>
              </a:ext>
            </a:extLst>
          </p:cNvPr>
          <p:cNvSpPr>
            <a:spLocks noGrp="1" noRot="1" noMove="1" noResize="1" noEditPoints="1" noAdjustHandles="1" noChangeArrowheads="1" noChangeShapeType="1"/>
          </p:cNvSpPr>
          <p:nvPr>
            <p:ph type="title"/>
          </p:nvPr>
        </p:nvSpPr>
        <p:spPr/>
        <p:txBody>
          <a:bodyPr/>
          <a:lstStyle/>
          <a:p>
            <a:r>
              <a:rPr lang="en-GB" dirty="0"/>
              <a:t>What’s in a name?</a:t>
            </a:r>
          </a:p>
        </p:txBody>
      </p:sp>
      <p:sp>
        <p:nvSpPr>
          <p:cNvPr id="3" name="Text Placeholder 2">
            <a:extLst>
              <a:ext uri="{FF2B5EF4-FFF2-40B4-BE49-F238E27FC236}">
                <a16:creationId xmlns:a16="http://schemas.microsoft.com/office/drawing/2014/main" id="{9B00DEFB-7941-6837-A1C3-6BC657B4F721}"/>
              </a:ext>
            </a:extLst>
          </p:cNvPr>
          <p:cNvSpPr>
            <a:spLocks noGrp="1" noRot="1" noMove="1" noResize="1" noEditPoints="1" noAdjustHandles="1" noChangeArrowheads="1" noChangeShapeType="1"/>
          </p:cNvSpPr>
          <p:nvPr>
            <p:ph type="body" sz="quarter" idx="11"/>
          </p:nvPr>
        </p:nvSpPr>
        <p:spPr>
          <a:xfrm>
            <a:off x="838199" y="1511930"/>
            <a:ext cx="4761081" cy="3857512"/>
          </a:xfrm>
        </p:spPr>
        <p:txBody>
          <a:bodyPr/>
          <a:lstStyle/>
          <a:p>
            <a:r>
              <a:rPr lang="en-GB" sz="1800" b="1" dirty="0"/>
              <a:t>It’s important to choose a name and logo…</a:t>
            </a:r>
          </a:p>
          <a:p>
            <a:endParaRPr lang="en-GB" sz="1800" dirty="0"/>
          </a:p>
          <a:p>
            <a:pPr marL="342900" indent="-342900">
              <a:buFont typeface="Arial" panose="020B0604020202020204" pitchFamily="34" charset="0"/>
              <a:buChar char="•"/>
            </a:pPr>
            <a:r>
              <a:rPr lang="en-GB" sz="1800" dirty="0"/>
              <a:t>That </a:t>
            </a:r>
            <a:r>
              <a:rPr lang="en-GB" sz="1800" b="1" dirty="0">
                <a:solidFill>
                  <a:schemeClr val="tx2"/>
                </a:solidFill>
              </a:rPr>
              <a:t>represents</a:t>
            </a:r>
            <a:r>
              <a:rPr lang="en-GB" sz="1800" dirty="0"/>
              <a:t> what the business does.</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a:t>That is </a:t>
            </a:r>
            <a:r>
              <a:rPr lang="en-GB" sz="1800" b="1" dirty="0">
                <a:solidFill>
                  <a:schemeClr val="tx2"/>
                </a:solidFill>
              </a:rPr>
              <a:t>memorable</a:t>
            </a:r>
            <a:r>
              <a:rPr lang="en-GB" sz="1800" dirty="0"/>
              <a:t>.</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a:t>That is </a:t>
            </a:r>
            <a:r>
              <a:rPr lang="en-GB" sz="1800" b="1" dirty="0">
                <a:solidFill>
                  <a:schemeClr val="tx2"/>
                </a:solidFill>
              </a:rPr>
              <a:t>unique</a:t>
            </a:r>
            <a:r>
              <a:rPr lang="en-GB" sz="1800" dirty="0"/>
              <a:t> (we don’t want copyright or brand infringements!).</a:t>
            </a:r>
          </a:p>
          <a:p>
            <a:pPr marL="342900" indent="-342900">
              <a:buFont typeface="Arial" panose="020B0604020202020204" pitchFamily="34" charset="0"/>
              <a:buChar char="•"/>
            </a:pPr>
            <a:endParaRPr lang="en-GB" dirty="0"/>
          </a:p>
          <a:p>
            <a:r>
              <a:rPr lang="en-GB" dirty="0"/>
              <a:t>		</a:t>
            </a:r>
          </a:p>
        </p:txBody>
      </p:sp>
      <p:sp>
        <p:nvSpPr>
          <p:cNvPr id="5" name="Rectangle 4">
            <a:extLst>
              <a:ext uri="{FF2B5EF4-FFF2-40B4-BE49-F238E27FC236}">
                <a16:creationId xmlns:a16="http://schemas.microsoft.com/office/drawing/2014/main" id="{11E35F50-0815-C6E8-BE8A-34034772B9D3}"/>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Tag with solid fill">
            <a:extLst>
              <a:ext uri="{FF2B5EF4-FFF2-40B4-BE49-F238E27FC236}">
                <a16:creationId xmlns:a16="http://schemas.microsoft.com/office/drawing/2014/main" id="{2AFEC09E-708B-1838-6716-93EE565B303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633357" y="867192"/>
            <a:ext cx="5041604" cy="5041604"/>
          </a:xfrm>
          <a:prstGeom prst="rect">
            <a:avLst/>
          </a:prstGeom>
        </p:spPr>
      </p:pic>
    </p:spTree>
    <p:extLst>
      <p:ext uri="{BB962C8B-B14F-4D97-AF65-F5344CB8AC3E}">
        <p14:creationId xmlns:p14="http://schemas.microsoft.com/office/powerpoint/2010/main" val="843798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74E44-BD80-FE42-FCC6-5E8325FD3208}"/>
              </a:ext>
            </a:extLst>
          </p:cNvPr>
          <p:cNvSpPr>
            <a:spLocks noGrp="1" noRot="1" noMove="1" noResize="1" noEditPoints="1" noAdjustHandles="1" noChangeArrowheads="1" noChangeShapeType="1"/>
          </p:cNvSpPr>
          <p:nvPr>
            <p:ph type="title"/>
          </p:nvPr>
        </p:nvSpPr>
        <p:spPr/>
        <p:txBody>
          <a:bodyPr/>
          <a:lstStyle/>
          <a:p>
            <a:r>
              <a:rPr lang="en-GB" dirty="0"/>
              <a:t>Resources &amp; Finance</a:t>
            </a:r>
          </a:p>
        </p:txBody>
      </p:sp>
      <p:sp>
        <p:nvSpPr>
          <p:cNvPr id="3" name="Text Placeholder 2">
            <a:extLst>
              <a:ext uri="{FF2B5EF4-FFF2-40B4-BE49-F238E27FC236}">
                <a16:creationId xmlns:a16="http://schemas.microsoft.com/office/drawing/2014/main" id="{FA8D84AB-DF08-435F-A074-F6617FB90FF2}"/>
              </a:ext>
            </a:extLst>
          </p:cNvPr>
          <p:cNvSpPr>
            <a:spLocks noGrp="1" noRot="1" noMove="1" noResize="1" noEditPoints="1" noAdjustHandles="1" noChangeArrowheads="1" noChangeShapeType="1"/>
          </p:cNvSpPr>
          <p:nvPr>
            <p:ph type="body" sz="quarter" idx="11"/>
          </p:nvPr>
        </p:nvSpPr>
        <p:spPr/>
        <p:txBody>
          <a:bodyPr/>
          <a:lstStyle/>
          <a:p>
            <a:r>
              <a:rPr lang="en-GB" sz="1800" b="1" dirty="0"/>
              <a:t>Questions to answer when setting up your business:</a:t>
            </a:r>
          </a:p>
          <a:p>
            <a:endParaRPr lang="en-GB" sz="1800" dirty="0"/>
          </a:p>
          <a:p>
            <a:pPr marL="285750" indent="-285750">
              <a:buFont typeface="Arial" panose="020B0604020202020204" pitchFamily="34" charset="0"/>
              <a:buChar char="•"/>
            </a:pPr>
            <a:r>
              <a:rPr lang="en-GB" sz="1800" dirty="0"/>
              <a:t>Where will you find or buy your </a:t>
            </a:r>
            <a:r>
              <a:rPr lang="en-GB" sz="1800" b="1" dirty="0">
                <a:solidFill>
                  <a:schemeClr val="tx2"/>
                </a:solidFill>
              </a:rPr>
              <a:t>materials/resources</a:t>
            </a:r>
            <a:r>
              <a:rPr lang="en-GB" sz="1800" dirty="0"/>
              <a:t>?</a:t>
            </a:r>
          </a:p>
          <a:p>
            <a:pPr marL="285750" indent="-285750">
              <a:buFont typeface="Arial" panose="020B0604020202020204" pitchFamily="34" charset="0"/>
              <a:buChar char="•"/>
            </a:pPr>
            <a:r>
              <a:rPr lang="en-GB" sz="1800" dirty="0"/>
              <a:t>Who can you approach for </a:t>
            </a:r>
            <a:r>
              <a:rPr lang="en-GB" sz="1800" b="1" dirty="0">
                <a:solidFill>
                  <a:schemeClr val="tx2"/>
                </a:solidFill>
              </a:rPr>
              <a:t>support</a:t>
            </a:r>
            <a:r>
              <a:rPr lang="en-GB" sz="1800" dirty="0"/>
              <a:t>?</a:t>
            </a:r>
          </a:p>
          <a:p>
            <a:pPr marL="285750" indent="-285750">
              <a:buFont typeface="Arial" panose="020B0604020202020204" pitchFamily="34" charset="0"/>
              <a:buChar char="•"/>
            </a:pPr>
            <a:r>
              <a:rPr lang="en-GB" sz="1800" dirty="0"/>
              <a:t>How much will they cost? Can you </a:t>
            </a:r>
            <a:r>
              <a:rPr lang="en-GB" sz="1800" b="1" dirty="0">
                <a:solidFill>
                  <a:schemeClr val="tx2"/>
                </a:solidFill>
              </a:rPr>
              <a:t>negotiate</a:t>
            </a:r>
            <a:r>
              <a:rPr lang="en-GB" sz="1800" dirty="0"/>
              <a:t>?</a:t>
            </a:r>
          </a:p>
          <a:p>
            <a:pPr marL="285750" indent="-285750">
              <a:buFont typeface="Arial" panose="020B0604020202020204" pitchFamily="34" charset="0"/>
              <a:buChar char="•"/>
            </a:pPr>
            <a:r>
              <a:rPr lang="en-GB" sz="1800" dirty="0"/>
              <a:t>What will it cost to </a:t>
            </a:r>
            <a:r>
              <a:rPr lang="en-GB" sz="1800" b="1" dirty="0">
                <a:solidFill>
                  <a:schemeClr val="tx2"/>
                </a:solidFill>
              </a:rPr>
              <a:t>deliver</a:t>
            </a:r>
            <a:r>
              <a:rPr lang="en-GB" sz="1800" dirty="0"/>
              <a:t> these materials?</a:t>
            </a:r>
          </a:p>
          <a:p>
            <a:pPr marL="285750" indent="-285750">
              <a:buFont typeface="Arial" panose="020B0604020202020204" pitchFamily="34" charset="0"/>
              <a:buChar char="•"/>
            </a:pPr>
            <a:r>
              <a:rPr lang="en-GB" sz="1800" dirty="0"/>
              <a:t>How much </a:t>
            </a:r>
            <a:r>
              <a:rPr lang="en-GB" sz="1800" b="1" dirty="0">
                <a:solidFill>
                  <a:schemeClr val="tx2"/>
                </a:solidFill>
              </a:rPr>
              <a:t>time</a:t>
            </a:r>
            <a:r>
              <a:rPr lang="en-GB" sz="1800" dirty="0"/>
              <a:t> does it take to make your product?</a:t>
            </a:r>
          </a:p>
          <a:p>
            <a:pPr marL="285750" indent="-285750">
              <a:buFont typeface="Arial" panose="020B0604020202020204" pitchFamily="34" charset="0"/>
              <a:buChar char="•"/>
            </a:pPr>
            <a:r>
              <a:rPr lang="en-GB" sz="1800" dirty="0"/>
              <a:t>Is your selling price </a:t>
            </a:r>
            <a:r>
              <a:rPr lang="en-GB" sz="1800" b="1" dirty="0">
                <a:solidFill>
                  <a:schemeClr val="tx2"/>
                </a:solidFill>
              </a:rPr>
              <a:t>flexible</a:t>
            </a:r>
            <a:r>
              <a:rPr lang="en-GB" sz="1800" dirty="0"/>
              <a:t>? Added value? Discounts for multibuy?</a:t>
            </a:r>
          </a:p>
        </p:txBody>
      </p:sp>
    </p:spTree>
    <p:extLst>
      <p:ext uri="{BB962C8B-B14F-4D97-AF65-F5344CB8AC3E}">
        <p14:creationId xmlns:p14="http://schemas.microsoft.com/office/powerpoint/2010/main" val="3361701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3616-17D1-2828-1E79-DC3755850262}"/>
              </a:ext>
            </a:extLst>
          </p:cNvPr>
          <p:cNvSpPr>
            <a:spLocks noGrp="1" noRot="1" noMove="1" noResize="1" noEditPoints="1" noAdjustHandles="1" noChangeArrowheads="1" noChangeShapeType="1"/>
          </p:cNvSpPr>
          <p:nvPr>
            <p:ph type="title"/>
          </p:nvPr>
        </p:nvSpPr>
        <p:spPr/>
        <p:txBody>
          <a:bodyPr/>
          <a:lstStyle/>
          <a:p>
            <a:r>
              <a:rPr lang="en-GB" dirty="0"/>
              <a:t>Sales &amp; Marketing</a:t>
            </a:r>
          </a:p>
        </p:txBody>
      </p:sp>
      <p:sp>
        <p:nvSpPr>
          <p:cNvPr id="3" name="Text Placeholder 2">
            <a:extLst>
              <a:ext uri="{FF2B5EF4-FFF2-40B4-BE49-F238E27FC236}">
                <a16:creationId xmlns:a16="http://schemas.microsoft.com/office/drawing/2014/main" id="{583719B7-0FA3-CF88-704B-7B0F21D2729B}"/>
              </a:ext>
            </a:extLst>
          </p:cNvPr>
          <p:cNvSpPr>
            <a:spLocks noGrp="1" noRot="1" noMove="1" noResize="1" noEditPoints="1" noAdjustHandles="1" noChangeArrowheads="1" noChangeShapeType="1"/>
          </p:cNvSpPr>
          <p:nvPr>
            <p:ph type="body" sz="quarter" idx="11"/>
          </p:nvPr>
        </p:nvSpPr>
        <p:spPr>
          <a:xfrm>
            <a:off x="838200" y="1511930"/>
            <a:ext cx="5041605" cy="4999996"/>
          </a:xfrm>
        </p:spPr>
        <p:txBody>
          <a:bodyPr/>
          <a:lstStyle/>
          <a:p>
            <a:r>
              <a:rPr lang="en-GB" sz="1800" b="1" dirty="0"/>
              <a:t>How can you promote your product or service?</a:t>
            </a:r>
          </a:p>
          <a:p>
            <a:endParaRPr lang="en-GB" sz="1800" dirty="0"/>
          </a:p>
          <a:p>
            <a:pPr marL="285750" indent="-285750">
              <a:buFont typeface="Arial" panose="020B0604020202020204" pitchFamily="34" charset="0"/>
              <a:buChar char="•"/>
            </a:pPr>
            <a:r>
              <a:rPr lang="en-GB" sz="1800" dirty="0"/>
              <a:t>Social media, posters or word of mouth?</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Pop-Up Shop or join an event?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Sell at a local market?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Contact your local community and press?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Local radio?</a:t>
            </a:r>
          </a:p>
        </p:txBody>
      </p:sp>
      <p:sp>
        <p:nvSpPr>
          <p:cNvPr id="4" name="Rectangle 3">
            <a:extLst>
              <a:ext uri="{FF2B5EF4-FFF2-40B4-BE49-F238E27FC236}">
                <a16:creationId xmlns:a16="http://schemas.microsoft.com/office/drawing/2014/main" id="{A23E09E2-0505-B95D-DA16-0D2B3C185949}"/>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Megaphone with solid fill">
            <a:extLst>
              <a:ext uri="{FF2B5EF4-FFF2-40B4-BE49-F238E27FC236}">
                <a16:creationId xmlns:a16="http://schemas.microsoft.com/office/drawing/2014/main" id="{BAD0ABF6-F38A-EBA7-EDFE-D61867615DE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633357" y="867192"/>
            <a:ext cx="5041604" cy="5041604"/>
          </a:xfrm>
          <a:prstGeom prst="rect">
            <a:avLst/>
          </a:prstGeom>
        </p:spPr>
      </p:pic>
    </p:spTree>
    <p:extLst>
      <p:ext uri="{BB962C8B-B14F-4D97-AF65-F5344CB8AC3E}">
        <p14:creationId xmlns:p14="http://schemas.microsoft.com/office/powerpoint/2010/main" val="415046493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981CC-0B67-155A-224D-05A320425191}"/>
              </a:ext>
            </a:extLst>
          </p:cNvPr>
          <p:cNvSpPr>
            <a:spLocks noGrp="1" noRot="1" noMove="1" noResize="1" noEditPoints="1" noAdjustHandles="1" noChangeArrowheads="1" noChangeShapeType="1"/>
          </p:cNvSpPr>
          <p:nvPr>
            <p:ph type="title"/>
          </p:nvPr>
        </p:nvSpPr>
        <p:spPr/>
        <p:txBody>
          <a:bodyPr/>
          <a:lstStyle/>
          <a:p>
            <a:r>
              <a:rPr lang="en-GB" dirty="0"/>
              <a:t>Weekly Competitions</a:t>
            </a:r>
          </a:p>
        </p:txBody>
      </p:sp>
      <p:sp>
        <p:nvSpPr>
          <p:cNvPr id="3" name="Text Placeholder 2">
            <a:extLst>
              <a:ext uri="{FF2B5EF4-FFF2-40B4-BE49-F238E27FC236}">
                <a16:creationId xmlns:a16="http://schemas.microsoft.com/office/drawing/2014/main" id="{CB4486FD-2F93-6135-FBFA-9E91A3A5C8F9}"/>
              </a:ext>
            </a:extLst>
          </p:cNvPr>
          <p:cNvSpPr>
            <a:spLocks noGrp="1" noRot="1" noMove="1" noResize="1" noEditPoints="1" noAdjustHandles="1" noChangeArrowheads="1" noChangeShapeType="1"/>
          </p:cNvSpPr>
          <p:nvPr>
            <p:ph type="body" sz="quarter" idx="11"/>
          </p:nvPr>
        </p:nvSpPr>
        <p:spPr/>
        <p:txBody>
          <a:bodyPr/>
          <a:lstStyle/>
          <a:p>
            <a:r>
              <a:rPr lang="en-GB" sz="1800" b="1" dirty="0"/>
              <a:t>Award Categories</a:t>
            </a:r>
          </a:p>
          <a:p>
            <a:pPr marL="342900" indent="-342900">
              <a:buFont typeface="Arial" panose="020B0604020202020204" pitchFamily="34" charset="0"/>
              <a:buChar char="•"/>
            </a:pPr>
            <a:r>
              <a:rPr lang="en-GB" sz="1800" dirty="0"/>
              <a:t>Logo Competition (Week 1)</a:t>
            </a:r>
          </a:p>
          <a:p>
            <a:pPr marL="342900" indent="-342900">
              <a:buFont typeface="Arial" panose="020B0604020202020204" pitchFamily="34" charset="0"/>
              <a:buChar char="•"/>
            </a:pPr>
            <a:r>
              <a:rPr lang="en-GB" sz="1800" dirty="0"/>
              <a:t>Sales Pitch Competition (Week 3)</a:t>
            </a:r>
          </a:p>
          <a:p>
            <a:endParaRPr lang="en-GB" dirty="0"/>
          </a:p>
          <a:p>
            <a:r>
              <a:rPr lang="en-GB" sz="1800" b="1" dirty="0"/>
              <a:t>Prizes</a:t>
            </a:r>
          </a:p>
          <a:p>
            <a:pPr marL="342900" indent="-342900">
              <a:buFont typeface="Arial" panose="020B0604020202020204" pitchFamily="34" charset="0"/>
              <a:buChar char="•"/>
            </a:pPr>
            <a:r>
              <a:rPr lang="en-GB" sz="1800" dirty="0"/>
              <a:t>The winning team will win a </a:t>
            </a:r>
            <a:r>
              <a:rPr lang="en-GB" sz="1800" b="1" dirty="0">
                <a:solidFill>
                  <a:schemeClr val="tx2"/>
                </a:solidFill>
              </a:rPr>
              <a:t>£50 voucher</a:t>
            </a:r>
            <a:r>
              <a:rPr lang="en-GB" sz="1800" dirty="0"/>
              <a:t>, plus </a:t>
            </a:r>
            <a:r>
              <a:rPr lang="en-GB" sz="1800" b="1" dirty="0">
                <a:solidFill>
                  <a:schemeClr val="tx2"/>
                </a:solidFill>
              </a:rPr>
              <a:t>£100 for their school or organisation</a:t>
            </a:r>
            <a:r>
              <a:rPr lang="en-GB" sz="1800" dirty="0"/>
              <a:t>.</a:t>
            </a:r>
          </a:p>
          <a:p>
            <a:pPr marL="342900" indent="-342900">
              <a:buFont typeface="Arial" panose="020B0604020202020204" pitchFamily="34" charset="0"/>
              <a:buChar char="•"/>
            </a:pPr>
            <a:r>
              <a:rPr lang="en-GB" sz="1800" dirty="0"/>
              <a:t>The runner up will win a </a:t>
            </a:r>
            <a:r>
              <a:rPr lang="en-GB" sz="1800" b="1" dirty="0">
                <a:solidFill>
                  <a:schemeClr val="tx2"/>
                </a:solidFill>
              </a:rPr>
              <a:t>£25 voucher</a:t>
            </a:r>
            <a:r>
              <a:rPr lang="en-GB" sz="1800" dirty="0"/>
              <a:t>, plus </a:t>
            </a:r>
            <a:r>
              <a:rPr lang="en-GB" sz="1800" b="1" dirty="0">
                <a:solidFill>
                  <a:schemeClr val="tx2"/>
                </a:solidFill>
              </a:rPr>
              <a:t>£50 for their school or organisation</a:t>
            </a:r>
            <a:r>
              <a:rPr lang="en-GB" sz="1800" dirty="0"/>
              <a:t>.</a:t>
            </a:r>
          </a:p>
          <a:p>
            <a:pPr marL="342900" indent="-342900">
              <a:buFont typeface="Arial" panose="020B0604020202020204" pitchFamily="34" charset="0"/>
              <a:buChar char="•"/>
            </a:pPr>
            <a:r>
              <a:rPr lang="en-GB" sz="1800" dirty="0"/>
              <a:t>Both entries will feature in the 10X Challenge Showcase!</a:t>
            </a:r>
          </a:p>
          <a:p>
            <a:endParaRPr lang="en-GB" dirty="0"/>
          </a:p>
        </p:txBody>
      </p:sp>
    </p:spTree>
    <p:extLst>
      <p:ext uri="{BB962C8B-B14F-4D97-AF65-F5344CB8AC3E}">
        <p14:creationId xmlns:p14="http://schemas.microsoft.com/office/powerpoint/2010/main" val="401688156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5F148-EA1D-FB0A-4643-D1908A19A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92E605-980B-E993-F7F3-D31D1A4275FC}"/>
              </a:ext>
            </a:extLst>
          </p:cNvPr>
          <p:cNvSpPr>
            <a:spLocks noGrp="1" noRot="1" noMove="1" noResize="1" noEditPoints="1" noAdjustHandles="1" noChangeArrowheads="1" noChangeShapeType="1"/>
          </p:cNvSpPr>
          <p:nvPr>
            <p:ph type="title"/>
          </p:nvPr>
        </p:nvSpPr>
        <p:spPr/>
        <p:txBody>
          <a:bodyPr/>
          <a:lstStyle/>
          <a:p>
            <a:r>
              <a:rPr lang="en-GB" dirty="0"/>
              <a:t>National Competitions</a:t>
            </a:r>
          </a:p>
        </p:txBody>
      </p:sp>
      <p:sp>
        <p:nvSpPr>
          <p:cNvPr id="3" name="Text Placeholder 2">
            <a:extLst>
              <a:ext uri="{FF2B5EF4-FFF2-40B4-BE49-F238E27FC236}">
                <a16:creationId xmlns:a16="http://schemas.microsoft.com/office/drawing/2014/main" id="{8DEBB843-7ACF-DFBF-D1B3-3A9EABE934F5}"/>
              </a:ext>
            </a:extLst>
          </p:cNvPr>
          <p:cNvSpPr>
            <a:spLocks noGrp="1" noRot="1" noMove="1" noResize="1" noEditPoints="1" noAdjustHandles="1" noChangeArrowheads="1" noChangeShapeType="1"/>
          </p:cNvSpPr>
          <p:nvPr>
            <p:ph type="body" sz="quarter" idx="11"/>
          </p:nvPr>
        </p:nvSpPr>
        <p:spPr/>
        <p:txBody>
          <a:bodyPr/>
          <a:lstStyle/>
          <a:p>
            <a:r>
              <a:rPr lang="en-GB" sz="1800" b="1" dirty="0"/>
              <a:t>Age Categories</a:t>
            </a:r>
          </a:p>
          <a:p>
            <a:pPr marL="285750" indent="-285750">
              <a:buFont typeface="Arial" panose="020B0604020202020204" pitchFamily="34" charset="0"/>
              <a:buChar char="•"/>
            </a:pPr>
            <a:r>
              <a:rPr lang="en-GB" sz="1800" dirty="0"/>
              <a:t>11-14</a:t>
            </a:r>
          </a:p>
          <a:p>
            <a:pPr marL="285750" indent="-285750">
              <a:buFont typeface="Arial" panose="020B0604020202020204" pitchFamily="34" charset="0"/>
              <a:buChar char="•"/>
            </a:pPr>
            <a:r>
              <a:rPr lang="en-GB" sz="1800" dirty="0"/>
              <a:t>15+</a:t>
            </a:r>
          </a:p>
          <a:p>
            <a:endParaRPr lang="en-GB" sz="1800" b="1" dirty="0"/>
          </a:p>
          <a:p>
            <a:r>
              <a:rPr lang="en-GB" sz="1800" b="1" dirty="0"/>
              <a:t>Award Categories</a:t>
            </a:r>
          </a:p>
          <a:p>
            <a:pPr marL="342900" indent="-342900">
              <a:buFont typeface="Arial" panose="020B0604020202020204" pitchFamily="34" charset="0"/>
              <a:buChar char="•"/>
            </a:pPr>
            <a:r>
              <a:rPr lang="en-GB" sz="1800" dirty="0"/>
              <a:t>Best Overall Business</a:t>
            </a:r>
          </a:p>
          <a:p>
            <a:pPr marL="342900" indent="-342900">
              <a:buFont typeface="Arial" panose="020B0604020202020204" pitchFamily="34" charset="0"/>
              <a:buChar char="•"/>
            </a:pPr>
            <a:r>
              <a:rPr lang="en-GB" sz="1800" dirty="0"/>
              <a:t>10X for Good</a:t>
            </a:r>
          </a:p>
          <a:p>
            <a:pPr marL="342900" indent="-342900">
              <a:buFont typeface="Arial" panose="020B0604020202020204" pitchFamily="34" charset="0"/>
              <a:buChar char="•"/>
            </a:pPr>
            <a:r>
              <a:rPr lang="en-GB" sz="1800" dirty="0"/>
              <a:t>Best in Sustainability</a:t>
            </a:r>
          </a:p>
          <a:p>
            <a:pPr marL="342900" indent="-342900">
              <a:buFont typeface="Arial" panose="020B0604020202020204" pitchFamily="34" charset="0"/>
              <a:buChar char="•"/>
            </a:pPr>
            <a:r>
              <a:rPr lang="en-GB" sz="1800" dirty="0"/>
              <a:t>Most Inspiring Individual</a:t>
            </a:r>
          </a:p>
          <a:p>
            <a:endParaRPr lang="en-GB" sz="1800" dirty="0"/>
          </a:p>
          <a:p>
            <a:r>
              <a:rPr lang="en-GB" sz="1800" b="1" dirty="0"/>
              <a:t>Prizes</a:t>
            </a:r>
          </a:p>
          <a:p>
            <a:pPr marL="342900" indent="-342900">
              <a:buFont typeface="Arial" panose="020B0604020202020204" pitchFamily="34" charset="0"/>
              <a:buChar char="•"/>
            </a:pPr>
            <a:r>
              <a:rPr lang="en-GB" sz="1800" dirty="0"/>
              <a:t>The winning team will win a </a:t>
            </a:r>
            <a:r>
              <a:rPr lang="en-GB" sz="1800" b="1" dirty="0">
                <a:solidFill>
                  <a:schemeClr val="tx2"/>
                </a:solidFill>
              </a:rPr>
              <a:t>£50 voucher</a:t>
            </a:r>
            <a:r>
              <a:rPr lang="en-GB" sz="1800" dirty="0"/>
              <a:t>, plus </a:t>
            </a:r>
            <a:r>
              <a:rPr lang="en-GB" sz="1800" b="1" dirty="0">
                <a:solidFill>
                  <a:schemeClr val="tx2"/>
                </a:solidFill>
              </a:rPr>
              <a:t>£100 for their school or organisation</a:t>
            </a:r>
            <a:r>
              <a:rPr lang="en-GB" sz="1800" dirty="0"/>
              <a:t>.</a:t>
            </a:r>
          </a:p>
          <a:p>
            <a:pPr marL="342900" indent="-342900">
              <a:buFont typeface="Arial" panose="020B0604020202020204" pitchFamily="34" charset="0"/>
              <a:buChar char="•"/>
            </a:pPr>
            <a:r>
              <a:rPr lang="en-GB" sz="1800" dirty="0"/>
              <a:t>Winners will feature in the 10X Challenge Showcase!</a:t>
            </a:r>
          </a:p>
          <a:p>
            <a:endParaRPr lang="en-GB" dirty="0"/>
          </a:p>
          <a:p>
            <a:endParaRPr lang="en-GB" dirty="0"/>
          </a:p>
        </p:txBody>
      </p:sp>
    </p:spTree>
    <p:extLst>
      <p:ext uri="{BB962C8B-B14F-4D97-AF65-F5344CB8AC3E}">
        <p14:creationId xmlns:p14="http://schemas.microsoft.com/office/powerpoint/2010/main" val="60904508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FBC9-5B01-976B-11CF-2CDFC33E7557}"/>
              </a:ext>
            </a:extLst>
          </p:cNvPr>
          <p:cNvSpPr>
            <a:spLocks noGrp="1" noRot="1" noMove="1" noResize="1" noEditPoints="1" noAdjustHandles="1" noChangeArrowheads="1" noChangeShapeType="1"/>
          </p:cNvSpPr>
          <p:nvPr>
            <p:ph type="title"/>
          </p:nvPr>
        </p:nvSpPr>
        <p:spPr/>
        <p:txBody>
          <a:bodyPr/>
          <a:lstStyle/>
          <a:p>
            <a:r>
              <a:rPr lang="en-GB" dirty="0"/>
              <a:t>Best Logo 2023</a:t>
            </a:r>
            <a:br>
              <a:rPr lang="en-GB" dirty="0"/>
            </a:br>
            <a:r>
              <a:rPr lang="en-GB" sz="1800" dirty="0"/>
              <a:t>Winner (Left) &amp; Runner Up (Right)</a:t>
            </a:r>
          </a:p>
        </p:txBody>
      </p:sp>
      <p:pic>
        <p:nvPicPr>
          <p:cNvPr id="8" name="Picture 7" descr="A bee on a flower frame&#10;&#10;Description automatically generated with medium confidence">
            <a:extLst>
              <a:ext uri="{FF2B5EF4-FFF2-40B4-BE49-F238E27FC236}">
                <a16:creationId xmlns:a16="http://schemas.microsoft.com/office/drawing/2014/main" id="{1B63A45C-6553-4A53-D9AE-8312F1AD8D8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735037" y="1652923"/>
            <a:ext cx="5618763" cy="3944679"/>
          </a:xfrm>
          <a:prstGeom prst="rect">
            <a:avLst/>
          </a:prstGeom>
          <a:ln>
            <a:noFill/>
          </a:ln>
          <a:effectLst>
            <a:outerShdw blurRad="292100" dist="139700" dir="2700000" algn="tl" rotWithShape="0">
              <a:srgbClr val="333333">
                <a:alpha val="65000"/>
              </a:srgbClr>
            </a:outerShdw>
          </a:effectLst>
        </p:spPr>
      </p:pic>
      <p:pic>
        <p:nvPicPr>
          <p:cNvPr id="6" name="Picture 5" descr="A logo for a car wash company&#10;&#10;Description automatically generated">
            <a:extLst>
              <a:ext uri="{FF2B5EF4-FFF2-40B4-BE49-F238E27FC236}">
                <a16:creationId xmlns:a16="http://schemas.microsoft.com/office/drawing/2014/main" id="{8D554231-3E07-892B-5614-61D5017338A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61483" y="1652923"/>
            <a:ext cx="3944679" cy="3944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982986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3.05.03_Rock-It VT_10X">
            <a:hlinkClick r:id="" action="ppaction://media"/>
            <a:extLst>
              <a:ext uri="{FF2B5EF4-FFF2-40B4-BE49-F238E27FC236}">
                <a16:creationId xmlns:a16="http://schemas.microsoft.com/office/drawing/2014/main" id="{156D292D-BE6F-7340-CE16-46FA45C32C69}"/>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350874" y="1"/>
            <a:ext cx="11841126" cy="6858000"/>
          </a:xfrm>
          <a:prstGeom prst="rect">
            <a:avLst/>
          </a:prstGeom>
        </p:spPr>
      </p:pic>
      <p:sp>
        <p:nvSpPr>
          <p:cNvPr id="8" name="Title 1">
            <a:extLst>
              <a:ext uri="{FF2B5EF4-FFF2-40B4-BE49-F238E27FC236}">
                <a16:creationId xmlns:a16="http://schemas.microsoft.com/office/drawing/2014/main" id="{DF471B2D-5A26-ED07-5B3D-198BF52A9EC6}"/>
              </a:ext>
            </a:extLst>
          </p:cNvPr>
          <p:cNvSpPr>
            <a:spLocks noGrp="1" noRot="1" noMove="1" noResize="1" noEditPoints="1" noAdjustHandles="1" noChangeArrowheads="1" noChangeShapeType="1"/>
          </p:cNvSpPr>
          <p:nvPr>
            <p:ph type="title"/>
          </p:nvPr>
        </p:nvSpPr>
        <p:spPr>
          <a:xfrm>
            <a:off x="838200" y="365125"/>
            <a:ext cx="10515600" cy="900149"/>
          </a:xfrm>
        </p:spPr>
        <p:txBody>
          <a:bodyPr/>
          <a:lstStyle/>
          <a:p>
            <a:r>
              <a:rPr lang="en-GB" dirty="0">
                <a:solidFill>
                  <a:schemeClr val="bg1"/>
                </a:solidFill>
              </a:rPr>
              <a:t>Best Sales Pitch 2023</a:t>
            </a:r>
            <a:br>
              <a:rPr lang="en-GB" dirty="0">
                <a:solidFill>
                  <a:schemeClr val="bg1"/>
                </a:solidFill>
              </a:rPr>
            </a:br>
            <a:r>
              <a:rPr lang="en-GB" sz="1800" dirty="0">
                <a:solidFill>
                  <a:schemeClr val="bg1"/>
                </a:solidFill>
              </a:rPr>
              <a:t>Team Rock-It</a:t>
            </a:r>
          </a:p>
        </p:txBody>
      </p:sp>
    </p:spTree>
    <p:extLst>
      <p:ext uri="{BB962C8B-B14F-4D97-AF65-F5344CB8AC3E}">
        <p14:creationId xmlns:p14="http://schemas.microsoft.com/office/powerpoint/2010/main" val="198400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4">
            <a:extLst>
              <a:ext uri="{FF2B5EF4-FFF2-40B4-BE49-F238E27FC236}">
                <a16:creationId xmlns:a16="http://schemas.microsoft.com/office/drawing/2014/main" id="{CEA1449C-E102-AC33-E111-C280645CC201}"/>
              </a:ext>
            </a:extLst>
          </p:cNvPr>
          <p:cNvGrpSpPr>
            <a:grpSpLocks noGrp="1" noUngrp="1" noRot="1" noMove="1" noResize="1"/>
          </p:cNvGrpSpPr>
          <p:nvPr/>
        </p:nvGrpSpPr>
        <p:grpSpPr>
          <a:xfrm>
            <a:off x="6095998" y="5133600"/>
            <a:ext cx="6096001" cy="1724400"/>
            <a:chOff x="6095998" y="5133600"/>
            <a:chExt cx="6096001" cy="1724400"/>
          </a:xfrm>
        </p:grpSpPr>
        <p:sp>
          <p:nvSpPr>
            <p:cNvPr id="16" name="Rectangle">
              <a:extLst>
                <a:ext uri="{FF2B5EF4-FFF2-40B4-BE49-F238E27FC236}">
                  <a16:creationId xmlns:a16="http://schemas.microsoft.com/office/drawing/2014/main" id="{E9F76AE8-36C0-EF62-A712-91C3CE00E1FE}"/>
                </a:ext>
              </a:extLst>
            </p:cNvPr>
            <p:cNvSpPr>
              <a:spLocks noGrp="1" noRot="1" noMove="1" noResize="1" noEditPoints="1" noAdjustHandles="1" noChangeArrowheads="1" noChangeShapeType="1"/>
            </p:cNvSpPr>
            <p:nvPr/>
          </p:nvSpPr>
          <p:spPr>
            <a:xfrm>
              <a:off x="6095998" y="5133600"/>
              <a:ext cx="6096001" cy="17244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
              <a:extLst>
                <a:ext uri="{FF2B5EF4-FFF2-40B4-BE49-F238E27FC236}">
                  <a16:creationId xmlns:a16="http://schemas.microsoft.com/office/drawing/2014/main" id="{BCC27F39-AF94-7281-3A86-2584D0430EFB}"/>
                </a:ext>
              </a:extLst>
            </p:cNvPr>
            <p:cNvSpPr txBox="1">
              <a:spLocks noGrp="1" noRot="1" noMove="1" noResize="1" noEditPoints="1" noAdjustHandles="1" noChangeArrowheads="1" noChangeShapeType="1"/>
            </p:cNvSpPr>
            <p:nvPr/>
          </p:nvSpPr>
          <p:spPr>
            <a:xfrm>
              <a:off x="6545682" y="5991174"/>
              <a:ext cx="4841033" cy="400110"/>
            </a:xfrm>
            <a:prstGeom prst="rect">
              <a:avLst/>
            </a:prstGeom>
            <a:noFill/>
          </p:spPr>
          <p:txBody>
            <a:bodyPr wrap="square" rtlCol="0">
              <a:spAutoFit/>
            </a:bodyPr>
            <a:lstStyle/>
            <a:p>
              <a:r>
                <a:rPr lang="en-GB" sz="2000" dirty="0"/>
                <a:t>National Competition deadline</a:t>
              </a:r>
            </a:p>
          </p:txBody>
        </p:sp>
        <p:sp>
          <p:nvSpPr>
            <p:cNvPr id="27" name="TextBox 1">
              <a:extLst>
                <a:ext uri="{FF2B5EF4-FFF2-40B4-BE49-F238E27FC236}">
                  <a16:creationId xmlns:a16="http://schemas.microsoft.com/office/drawing/2014/main" id="{C94B4897-7100-3A96-583D-DFA8C1BF48F9}"/>
                </a:ext>
              </a:extLst>
            </p:cNvPr>
            <p:cNvSpPr txBox="1">
              <a:spLocks noGrp="1" noRot="1" noMove="1" noResize="1" noEditPoints="1" noAdjustHandles="1" noChangeArrowheads="1" noChangeShapeType="1"/>
            </p:cNvSpPr>
            <p:nvPr/>
          </p:nvSpPr>
          <p:spPr>
            <a:xfrm>
              <a:off x="6545682" y="5592727"/>
              <a:ext cx="4841033" cy="400110"/>
            </a:xfrm>
            <a:prstGeom prst="rect">
              <a:avLst/>
            </a:prstGeom>
            <a:noFill/>
          </p:spPr>
          <p:txBody>
            <a:bodyPr wrap="square" rtlCol="0">
              <a:spAutoFit/>
            </a:bodyPr>
            <a:lstStyle/>
            <a:p>
              <a:r>
                <a:rPr lang="en-GB" sz="2000" b="1" dirty="0"/>
                <a:t>2</a:t>
              </a:r>
              <a:r>
                <a:rPr lang="en-GB" sz="2000" b="1" baseline="30000" dirty="0"/>
                <a:t>nd</a:t>
              </a:r>
              <a:r>
                <a:rPr lang="en-GB" sz="2000" b="1" dirty="0"/>
                <a:t> Jun</a:t>
              </a:r>
              <a:r>
                <a:rPr lang="en-GB" sz="2000" b="1" baseline="30000" dirty="0"/>
                <a:t> </a:t>
              </a:r>
              <a:r>
                <a:rPr lang="en-GB" sz="2000" b="1" dirty="0"/>
                <a:t>2024 (12am)</a:t>
              </a:r>
            </a:p>
          </p:txBody>
        </p:sp>
      </p:grpSp>
      <p:grpSp>
        <p:nvGrpSpPr>
          <p:cNvPr id="13" name="Group 3">
            <a:extLst>
              <a:ext uri="{FF2B5EF4-FFF2-40B4-BE49-F238E27FC236}">
                <a16:creationId xmlns:a16="http://schemas.microsoft.com/office/drawing/2014/main" id="{8CBDB54F-9560-D9B3-B337-E3CE9A658D22}"/>
              </a:ext>
            </a:extLst>
          </p:cNvPr>
          <p:cNvGrpSpPr>
            <a:grpSpLocks noGrp="1" noUngrp="1" noRot="1" noMove="1" noResize="1"/>
          </p:cNvGrpSpPr>
          <p:nvPr/>
        </p:nvGrpSpPr>
        <p:grpSpPr>
          <a:xfrm>
            <a:off x="6096000" y="3410308"/>
            <a:ext cx="6096000" cy="1724400"/>
            <a:chOff x="6096000" y="3410308"/>
            <a:chExt cx="6096000" cy="1724400"/>
          </a:xfrm>
        </p:grpSpPr>
        <p:sp>
          <p:nvSpPr>
            <p:cNvPr id="17" name="Rectangle">
              <a:extLst>
                <a:ext uri="{FF2B5EF4-FFF2-40B4-BE49-F238E27FC236}">
                  <a16:creationId xmlns:a16="http://schemas.microsoft.com/office/drawing/2014/main" id="{DFB64AD9-03B3-CD7D-4584-5ECB4C2E2668}"/>
                </a:ext>
              </a:extLst>
            </p:cNvPr>
            <p:cNvSpPr>
              <a:spLocks noGrp="1" noRot="1" noMove="1" noResize="1" noEditPoints="1" noAdjustHandles="1" noChangeArrowheads="1" noChangeShapeType="1"/>
            </p:cNvSpPr>
            <p:nvPr/>
          </p:nvSpPr>
          <p:spPr>
            <a:xfrm>
              <a:off x="6096000" y="3410308"/>
              <a:ext cx="6096000" cy="1724400"/>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
              <a:extLst>
                <a:ext uri="{FF2B5EF4-FFF2-40B4-BE49-F238E27FC236}">
                  <a16:creationId xmlns:a16="http://schemas.microsoft.com/office/drawing/2014/main" id="{DDD9450E-A364-44DC-B94A-8E94F87CE44B}"/>
                </a:ext>
              </a:extLst>
            </p:cNvPr>
            <p:cNvSpPr txBox="1">
              <a:spLocks noGrp="1" noRot="1" noMove="1" noResize="1" noEditPoints="1" noAdjustHandles="1" noChangeArrowheads="1" noChangeShapeType="1"/>
            </p:cNvSpPr>
            <p:nvPr/>
          </p:nvSpPr>
          <p:spPr>
            <a:xfrm>
              <a:off x="6545683" y="4268990"/>
              <a:ext cx="4841033" cy="400110"/>
            </a:xfrm>
            <a:prstGeom prst="rect">
              <a:avLst/>
            </a:prstGeom>
            <a:noFill/>
          </p:spPr>
          <p:txBody>
            <a:bodyPr wrap="square" rtlCol="0">
              <a:spAutoFit/>
            </a:bodyPr>
            <a:lstStyle/>
            <a:p>
              <a:r>
                <a:rPr lang="en-GB" sz="2000" dirty="0"/>
                <a:t>Sales Pitch Competition deadline</a:t>
              </a:r>
            </a:p>
          </p:txBody>
        </p:sp>
        <p:sp>
          <p:nvSpPr>
            <p:cNvPr id="25" name="TextBox 1">
              <a:extLst>
                <a:ext uri="{FF2B5EF4-FFF2-40B4-BE49-F238E27FC236}">
                  <a16:creationId xmlns:a16="http://schemas.microsoft.com/office/drawing/2014/main" id="{F299A638-00C1-EDDC-8843-0EDEBB8F65AB}"/>
                </a:ext>
              </a:extLst>
            </p:cNvPr>
            <p:cNvSpPr txBox="1">
              <a:spLocks noGrp="1" noRot="1" noMove="1" noResize="1" noEditPoints="1" noAdjustHandles="1" noChangeArrowheads="1" noChangeShapeType="1"/>
            </p:cNvSpPr>
            <p:nvPr/>
          </p:nvSpPr>
          <p:spPr>
            <a:xfrm>
              <a:off x="6545683" y="3870543"/>
              <a:ext cx="4841033" cy="400110"/>
            </a:xfrm>
            <a:prstGeom prst="rect">
              <a:avLst/>
            </a:prstGeom>
            <a:noFill/>
          </p:spPr>
          <p:txBody>
            <a:bodyPr wrap="square" rtlCol="0">
              <a:spAutoFit/>
            </a:bodyPr>
            <a:lstStyle/>
            <a:p>
              <a:r>
                <a:rPr lang="en-GB" sz="2000" b="1" dirty="0"/>
                <a:t>19</a:t>
              </a:r>
              <a:r>
                <a:rPr lang="en-GB" sz="2000" b="1" baseline="30000" dirty="0"/>
                <a:t>th</a:t>
              </a:r>
              <a:r>
                <a:rPr lang="en-GB" sz="2000" b="1" dirty="0"/>
                <a:t> May 2024 (12am)</a:t>
              </a:r>
            </a:p>
          </p:txBody>
        </p:sp>
      </p:grpSp>
      <p:grpSp>
        <p:nvGrpSpPr>
          <p:cNvPr id="4" name="Group 2">
            <a:extLst>
              <a:ext uri="{FF2B5EF4-FFF2-40B4-BE49-F238E27FC236}">
                <a16:creationId xmlns:a16="http://schemas.microsoft.com/office/drawing/2014/main" id="{6B95C456-3097-5F37-3272-8B1005A4ED2B}"/>
              </a:ext>
            </a:extLst>
          </p:cNvPr>
          <p:cNvGrpSpPr>
            <a:grpSpLocks noGrp="1" noUngrp="1" noRot="1" noMove="1" noResize="1"/>
          </p:cNvGrpSpPr>
          <p:nvPr/>
        </p:nvGrpSpPr>
        <p:grpSpPr>
          <a:xfrm>
            <a:off x="6096000" y="1687016"/>
            <a:ext cx="6096000" cy="1724400"/>
            <a:chOff x="6096000" y="1687016"/>
            <a:chExt cx="6096000" cy="1724400"/>
          </a:xfrm>
        </p:grpSpPr>
        <p:sp>
          <p:nvSpPr>
            <p:cNvPr id="15" name="Rectangle">
              <a:extLst>
                <a:ext uri="{FF2B5EF4-FFF2-40B4-BE49-F238E27FC236}">
                  <a16:creationId xmlns:a16="http://schemas.microsoft.com/office/drawing/2014/main" id="{6EF4B5D9-5F3D-D012-A6DD-C4E484235A8C}"/>
                </a:ext>
              </a:extLst>
            </p:cNvPr>
            <p:cNvSpPr>
              <a:spLocks noGrp="1" noRot="1" noMove="1" noResize="1" noEditPoints="1" noAdjustHandles="1" noChangeArrowheads="1" noChangeShapeType="1"/>
            </p:cNvSpPr>
            <p:nvPr/>
          </p:nvSpPr>
          <p:spPr>
            <a:xfrm>
              <a:off x="6096000" y="1687016"/>
              <a:ext cx="6096000" cy="17244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
              <a:extLst>
                <a:ext uri="{FF2B5EF4-FFF2-40B4-BE49-F238E27FC236}">
                  <a16:creationId xmlns:a16="http://schemas.microsoft.com/office/drawing/2014/main" id="{7A3C3501-6F82-F5FF-BCEF-211E797AE1C1}"/>
                </a:ext>
              </a:extLst>
            </p:cNvPr>
            <p:cNvSpPr txBox="1">
              <a:spLocks noGrp="1" noRot="1" noMove="1" noResize="1" noEditPoints="1" noAdjustHandles="1" noChangeArrowheads="1" noChangeShapeType="1"/>
            </p:cNvSpPr>
            <p:nvPr/>
          </p:nvSpPr>
          <p:spPr>
            <a:xfrm>
              <a:off x="6545683" y="2548384"/>
              <a:ext cx="4841033" cy="400110"/>
            </a:xfrm>
            <a:prstGeom prst="rect">
              <a:avLst/>
            </a:prstGeom>
            <a:noFill/>
          </p:spPr>
          <p:txBody>
            <a:bodyPr wrap="square" rtlCol="0">
              <a:spAutoFit/>
            </a:bodyPr>
            <a:lstStyle/>
            <a:p>
              <a:r>
                <a:rPr lang="en-GB" sz="2000" dirty="0"/>
                <a:t>Logo Competition deadline</a:t>
              </a:r>
            </a:p>
          </p:txBody>
        </p:sp>
        <p:sp>
          <p:nvSpPr>
            <p:cNvPr id="23" name="TextBox 1">
              <a:extLst>
                <a:ext uri="{FF2B5EF4-FFF2-40B4-BE49-F238E27FC236}">
                  <a16:creationId xmlns:a16="http://schemas.microsoft.com/office/drawing/2014/main" id="{D5C6754A-38A7-EA67-1FB4-E67D07186BF0}"/>
                </a:ext>
              </a:extLst>
            </p:cNvPr>
            <p:cNvSpPr txBox="1">
              <a:spLocks noGrp="1" noRot="1" noMove="1" noResize="1" noEditPoints="1" noAdjustHandles="1" noChangeArrowheads="1" noChangeShapeType="1"/>
            </p:cNvSpPr>
            <p:nvPr/>
          </p:nvSpPr>
          <p:spPr>
            <a:xfrm>
              <a:off x="6545683" y="2149937"/>
              <a:ext cx="4841033" cy="400110"/>
            </a:xfrm>
            <a:prstGeom prst="rect">
              <a:avLst/>
            </a:prstGeom>
            <a:noFill/>
          </p:spPr>
          <p:txBody>
            <a:bodyPr wrap="square" rtlCol="0">
              <a:spAutoFit/>
            </a:bodyPr>
            <a:lstStyle/>
            <a:p>
              <a:r>
                <a:rPr lang="en-GB" sz="2000" b="1" dirty="0"/>
                <a:t>5</a:t>
              </a:r>
              <a:r>
                <a:rPr lang="en-GB" sz="2000" b="1" baseline="30000" dirty="0"/>
                <a:t>th</a:t>
              </a:r>
              <a:r>
                <a:rPr lang="en-GB" sz="2000" b="1" dirty="0"/>
                <a:t> May 2024 (12am)</a:t>
              </a:r>
            </a:p>
          </p:txBody>
        </p:sp>
      </p:grpSp>
      <p:grpSp>
        <p:nvGrpSpPr>
          <p:cNvPr id="3" name="Group 1">
            <a:extLst>
              <a:ext uri="{FF2B5EF4-FFF2-40B4-BE49-F238E27FC236}">
                <a16:creationId xmlns:a16="http://schemas.microsoft.com/office/drawing/2014/main" id="{4A04DAB1-9B3B-8DD0-5372-31949B5BDAE7}"/>
              </a:ext>
            </a:extLst>
          </p:cNvPr>
          <p:cNvGrpSpPr>
            <a:grpSpLocks noGrp="1" noUngrp="1" noRot="1" noMove="1" noResize="1"/>
          </p:cNvGrpSpPr>
          <p:nvPr/>
        </p:nvGrpSpPr>
        <p:grpSpPr>
          <a:xfrm>
            <a:off x="6096000" y="-1"/>
            <a:ext cx="6096000" cy="1690533"/>
            <a:chOff x="6096000" y="-1"/>
            <a:chExt cx="6096000" cy="1690533"/>
          </a:xfrm>
        </p:grpSpPr>
        <p:sp>
          <p:nvSpPr>
            <p:cNvPr id="5" name="Rectangle">
              <a:extLst>
                <a:ext uri="{FF2B5EF4-FFF2-40B4-BE49-F238E27FC236}">
                  <a16:creationId xmlns:a16="http://schemas.microsoft.com/office/drawing/2014/main" id="{7C7FCFD3-25BF-C98A-22AA-3705BC473000}"/>
                </a:ext>
              </a:extLst>
            </p:cNvPr>
            <p:cNvSpPr>
              <a:spLocks noGrp="1" noRot="1" noMove="1" noResize="1" noEditPoints="1" noAdjustHandles="1" noChangeArrowheads="1" noChangeShapeType="1"/>
            </p:cNvSpPr>
            <p:nvPr/>
          </p:nvSpPr>
          <p:spPr>
            <a:xfrm>
              <a:off x="6096000" y="-1"/>
              <a:ext cx="6096000" cy="16905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
              <a:extLst>
                <a:ext uri="{FF2B5EF4-FFF2-40B4-BE49-F238E27FC236}">
                  <a16:creationId xmlns:a16="http://schemas.microsoft.com/office/drawing/2014/main" id="{6A6E6E11-5CFD-4ADA-7581-E74FC426B334}"/>
                </a:ext>
              </a:extLst>
            </p:cNvPr>
            <p:cNvSpPr txBox="1">
              <a:spLocks noGrp="1" noRot="1" noMove="1" noResize="1" noEditPoints="1" noAdjustHandles="1" noChangeArrowheads="1" noChangeShapeType="1"/>
            </p:cNvSpPr>
            <p:nvPr/>
          </p:nvSpPr>
          <p:spPr>
            <a:xfrm>
              <a:off x="6545683" y="819035"/>
              <a:ext cx="4841033" cy="400110"/>
            </a:xfrm>
            <a:prstGeom prst="rect">
              <a:avLst/>
            </a:prstGeom>
            <a:noFill/>
          </p:spPr>
          <p:txBody>
            <a:bodyPr wrap="square" rtlCol="0">
              <a:spAutoFit/>
            </a:bodyPr>
            <a:lstStyle/>
            <a:p>
              <a:r>
                <a:rPr lang="en-GB" sz="2000" dirty="0"/>
                <a:t>Challenge runs</a:t>
              </a:r>
            </a:p>
          </p:txBody>
        </p:sp>
        <p:sp>
          <p:nvSpPr>
            <p:cNvPr id="18" name="TextBox 1">
              <a:extLst>
                <a:ext uri="{FF2B5EF4-FFF2-40B4-BE49-F238E27FC236}">
                  <a16:creationId xmlns:a16="http://schemas.microsoft.com/office/drawing/2014/main" id="{8DC1CCE6-25EE-AC01-CCC6-74A9AD54A069}"/>
                </a:ext>
              </a:extLst>
            </p:cNvPr>
            <p:cNvSpPr txBox="1">
              <a:spLocks noGrp="1" noRot="1" noMove="1" noResize="1" noEditPoints="1" noAdjustHandles="1" noChangeArrowheads="1" noChangeShapeType="1"/>
            </p:cNvSpPr>
            <p:nvPr/>
          </p:nvSpPr>
          <p:spPr>
            <a:xfrm>
              <a:off x="6545683" y="437521"/>
              <a:ext cx="4841033" cy="400110"/>
            </a:xfrm>
            <a:prstGeom prst="rect">
              <a:avLst/>
            </a:prstGeom>
            <a:noFill/>
          </p:spPr>
          <p:txBody>
            <a:bodyPr wrap="square" rtlCol="0">
              <a:spAutoFit/>
            </a:bodyPr>
            <a:lstStyle/>
            <a:p>
              <a:r>
                <a:rPr lang="en-GB" sz="2000" b="1" dirty="0"/>
                <a:t>29</a:t>
              </a:r>
              <a:r>
                <a:rPr lang="en-GB" sz="2000" b="1" baseline="30000" dirty="0"/>
                <a:t>th</a:t>
              </a:r>
              <a:r>
                <a:rPr lang="en-GB" sz="2000" b="1" dirty="0"/>
                <a:t> Apr – 24</a:t>
              </a:r>
              <a:r>
                <a:rPr lang="en-GB" sz="2000" b="1" baseline="30000" dirty="0"/>
                <a:t>th</a:t>
              </a:r>
              <a:r>
                <a:rPr lang="en-GB" sz="2000" b="1" dirty="0"/>
                <a:t> May 2024</a:t>
              </a:r>
            </a:p>
          </p:txBody>
        </p:sp>
      </p:grpSp>
      <p:pic>
        <p:nvPicPr>
          <p:cNvPr id="10" name="Graphic" descr="Monthly calendar with solid fill">
            <a:extLst>
              <a:ext uri="{FF2B5EF4-FFF2-40B4-BE49-F238E27FC236}">
                <a16:creationId xmlns:a16="http://schemas.microsoft.com/office/drawing/2014/main" id="{CFC80728-51E2-A037-0561-846BACBC0DF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08263" y="2349992"/>
            <a:ext cx="3431166" cy="3431166"/>
          </a:xfrm>
          <a:prstGeom prst="rect">
            <a:avLst/>
          </a:prstGeom>
        </p:spPr>
      </p:pic>
      <p:sp>
        <p:nvSpPr>
          <p:cNvPr id="2" name="Title">
            <a:extLst>
              <a:ext uri="{FF2B5EF4-FFF2-40B4-BE49-F238E27FC236}">
                <a16:creationId xmlns:a16="http://schemas.microsoft.com/office/drawing/2014/main" id="{B20C77E8-BA70-397D-3417-BC23EE0B7FEB}"/>
              </a:ext>
            </a:extLst>
          </p:cNvPr>
          <p:cNvSpPr>
            <a:spLocks noGrp="1" noRot="1" noMove="1" noResize="1" noEditPoints="1" noAdjustHandles="1" noChangeArrowheads="1" noChangeShapeType="1"/>
          </p:cNvSpPr>
          <p:nvPr>
            <p:ph type="title"/>
          </p:nvPr>
        </p:nvSpPr>
        <p:spPr>
          <a:xfrm>
            <a:off x="838200" y="365126"/>
            <a:ext cx="4771293" cy="784664"/>
          </a:xfrm>
        </p:spPr>
        <p:txBody>
          <a:bodyPr/>
          <a:lstStyle/>
          <a:p>
            <a:r>
              <a:rPr lang="en-GB" sz="4000" dirty="0"/>
              <a:t>Challenge Dates</a:t>
            </a:r>
            <a:br>
              <a:rPr lang="en-GB" dirty="0"/>
            </a:br>
            <a:endParaRPr lang="en-GB" sz="2000" dirty="0"/>
          </a:p>
        </p:txBody>
      </p:sp>
    </p:spTree>
    <p:extLst>
      <p:ext uri="{BB962C8B-B14F-4D97-AF65-F5344CB8AC3E}">
        <p14:creationId xmlns:p14="http://schemas.microsoft.com/office/powerpoint/2010/main" val="317443955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2" name="Summary Zoom 1">
                <a:extLst>
                  <a:ext uri="{FF2B5EF4-FFF2-40B4-BE49-F238E27FC236}">
                    <a16:creationId xmlns:a16="http://schemas.microsoft.com/office/drawing/2014/main" id="{0B40ACBE-0DB5-D6E6-1231-A68EA72EFC54}"/>
                  </a:ext>
                </a:extLst>
              </p:cNvPr>
              <p:cNvGraphicFramePr>
                <a:graphicFrameLocks noGrp="1" noDrilldown="1" noChangeAspect="1" noMove="1" noResize="1"/>
              </p:cNvGraphicFramePr>
              <p:nvPr>
                <p:extLst>
                  <p:ext uri="{D42A27DB-BD31-4B8C-83A1-F6EECF244321}">
                    <p14:modId xmlns:p14="http://schemas.microsoft.com/office/powerpoint/2010/main" val="1910944168"/>
                  </p:ext>
                </p:extLst>
              </p:nvPr>
            </p:nvGraphicFramePr>
            <p:xfrm>
              <a:off x="807323" y="397759"/>
              <a:ext cx="10577353" cy="5901837"/>
            </p:xfrm>
            <a:graphic>
              <a:graphicData uri="http://schemas.microsoft.com/office/powerpoint/2016/summaryzoom">
                <psuz:summaryZm>
                  <psuz:summaryZmObj sectionId="{0CE2E531-A183-419A-AEF2-D11AC0EFE768}" offsetFactorX="-4698" offsetFactorY="-51594" scaleFactorX="91785" scaleFactorY="91785">
                    <psuz:zmPr id="{86FAD8D4-9EA4-40F1-A58D-ED659EE6F7F9}" transitionDur="1000">
                      <p166:blipFill xmlns:p166="http://schemas.microsoft.com/office/powerpoint/2016/6/main">
                        <a:blip r:embed="rId2"/>
                        <a:stretch>
                          <a:fillRect/>
                        </a:stretch>
                      </p166:blipFill>
                      <p166:spPr xmlns:p166="http://schemas.microsoft.com/office/powerpoint/2016/6/main">
                        <a:xfrm>
                          <a:off x="411516" y="340822"/>
                          <a:ext cx="4368789" cy="2457444"/>
                        </a:xfrm>
                        <a:prstGeom prst="rect">
                          <a:avLst/>
                        </a:prstGeom>
                        <a:ln w="12700">
                          <a:solidFill>
                            <a:schemeClr val="bg1"/>
                          </a:solidFill>
                        </a:ln>
                      </p166:spPr>
                    </psuz:zmPr>
                  </psuz:summaryZmObj>
                  <psuz:summaryZmObj sectionId="{B3EED3BE-43FE-4D95-A1D4-4A638C5F36AF}" offsetFactorX="-108444" offsetFactorY="51358" scaleFactorX="91819" scaleFactorY="91836">
                    <psuz:zmPr id="{0919AC1F-A5B5-4313-AAC4-3AC8606403F7}" transitionDur="1000">
                      <p166:blipFill xmlns:p166="http://schemas.microsoft.com/office/powerpoint/2016/6/main">
                        <a:blip r:embed="rId3"/>
                        <a:stretch>
                          <a:fillRect/>
                        </a:stretch>
                      </p166:blipFill>
                      <p166:spPr xmlns:p166="http://schemas.microsoft.com/office/powerpoint/2016/6/main">
                        <a:xfrm>
                          <a:off x="410897" y="3096569"/>
                          <a:ext cx="4370408" cy="2458809"/>
                        </a:xfrm>
                        <a:prstGeom prst="rect">
                          <a:avLst/>
                        </a:prstGeom>
                        <a:ln w="12700">
                          <a:solidFill>
                            <a:schemeClr val="bg1"/>
                          </a:solidFill>
                        </a:ln>
                      </p166:spPr>
                    </psuz:zmPr>
                  </psuz:summaryZmObj>
                  <psuz:gridLayout/>
                </psuz:summaryZm>
              </a:graphicData>
            </a:graphic>
          </p:graphicFrame>
        </mc:Choice>
        <mc:Fallback>
          <p:grpSp>
            <p:nvGrpSpPr>
              <p:cNvPr id="2" name="Summary Zoom 1">
                <a:extLst>
                  <a:ext uri="{FF2B5EF4-FFF2-40B4-BE49-F238E27FC236}">
                    <a16:creationId xmlns:a16="http://schemas.microsoft.com/office/drawing/2014/main" id="{0B40ACBE-0DB5-D6E6-1231-A68EA72EFC54}"/>
                  </a:ext>
                </a:extLst>
              </p:cNvPr>
              <p:cNvGrpSpPr>
                <a:grpSpLocks noGrp="1" noUngrp="1" noRot="1" noChangeAspect="1" noMove="1" noResize="1"/>
              </p:cNvGrpSpPr>
              <p:nvPr/>
            </p:nvGrpSpPr>
            <p:grpSpPr>
              <a:xfrm>
                <a:off x="807323" y="397759"/>
                <a:ext cx="10577353" cy="5901837"/>
                <a:chOff x="807323" y="397759"/>
                <a:chExt cx="10577353" cy="5901837"/>
              </a:xfrm>
            </p:grpSpPr>
            <p:pic>
              <p:nvPicPr>
                <p:cNvPr id="4" name="Picture 4">
                  <a:hlinkClick r:id="rId4"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18839" y="738581"/>
                  <a:ext cx="4368789" cy="2457444"/>
                </a:xfrm>
                <a:prstGeom prst="rect">
                  <a:avLst/>
                </a:prstGeom>
                <a:ln w="12700">
                  <a:solidFill>
                    <a:schemeClr val="bg1"/>
                  </a:solidFill>
                </a:ln>
              </p:spPr>
            </p:pic>
            <p:pic>
              <p:nvPicPr>
                <p:cNvPr id="6" name="Picture 6">
                  <a:hlinkClick r:id="rId5"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1218220" y="3494328"/>
                  <a:ext cx="4370408" cy="2458809"/>
                </a:xfrm>
                <a:prstGeom prst="rect">
                  <a:avLst/>
                </a:prstGeom>
                <a:ln w="12700">
                  <a:solidFill>
                    <a:schemeClr val="bg1"/>
                  </a:solidFill>
                </a:ln>
              </p:spPr>
            </p:pic>
          </p:grpSp>
        </mc:Fallback>
      </mc:AlternateContent>
      <p:pic>
        <p:nvPicPr>
          <p:cNvPr id="5" name="Picture 4" descr="A black and white logo&#10;&#10;Description automatically generated">
            <a:extLst>
              <a:ext uri="{FF2B5EF4-FFF2-40B4-BE49-F238E27FC236}">
                <a16:creationId xmlns:a16="http://schemas.microsoft.com/office/drawing/2014/main" id="{F4ADB2A8-3DB8-5C18-58BE-7073C812B4D4}"/>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0868242" y="5864269"/>
            <a:ext cx="1178447" cy="711111"/>
          </a:xfrm>
          <a:prstGeom prst="rect">
            <a:avLst/>
          </a:prstGeom>
        </p:spPr>
      </p:pic>
      <p:grpSp>
        <p:nvGrpSpPr>
          <p:cNvPr id="21" name="Names" hidden="1">
            <a:extLst>
              <a:ext uri="{FF2B5EF4-FFF2-40B4-BE49-F238E27FC236}">
                <a16:creationId xmlns:a16="http://schemas.microsoft.com/office/drawing/2014/main" id="{78F97E58-29BD-D838-EF39-8B491C026CC6}"/>
              </a:ext>
            </a:extLst>
          </p:cNvPr>
          <p:cNvGrpSpPr>
            <a:grpSpLocks noGrp="1" noUngrp="1" noRot="1" noMove="1" noResize="1"/>
          </p:cNvGrpSpPr>
          <p:nvPr/>
        </p:nvGrpSpPr>
        <p:grpSpPr>
          <a:xfrm>
            <a:off x="1733440" y="4699317"/>
            <a:ext cx="8803056" cy="336945"/>
            <a:chOff x="1733440" y="5011845"/>
            <a:chExt cx="8803056" cy="336945"/>
          </a:xfrm>
        </p:grpSpPr>
        <p:sp>
          <p:nvSpPr>
            <p:cNvPr id="20" name="Name 3">
              <a:extLst>
                <a:ext uri="{FF2B5EF4-FFF2-40B4-BE49-F238E27FC236}">
                  <a16:creationId xmlns:a16="http://schemas.microsoft.com/office/drawing/2014/main" id="{9528AB6E-F6FF-7E45-602E-515748506B91}"/>
                </a:ext>
              </a:extLst>
            </p:cNvPr>
            <p:cNvSpPr txBox="1">
              <a:spLocks noGrp="1" noRot="1" noMove="1" noResize="1" noEditPoints="1" noAdjustHandles="1" noChangeArrowheads="1" noChangeShapeType="1"/>
            </p:cNvSpPr>
            <p:nvPr/>
          </p:nvSpPr>
          <p:spPr>
            <a:xfrm>
              <a:off x="8282764" y="5011845"/>
              <a:ext cx="2253732" cy="312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chemeClr val="bg1"/>
                  </a:solidFill>
                </a:rPr>
                <a:t>Name Surname</a:t>
              </a:r>
            </a:p>
          </p:txBody>
        </p:sp>
        <p:sp>
          <p:nvSpPr>
            <p:cNvPr id="3" name="Name 2">
              <a:extLst>
                <a:ext uri="{FF2B5EF4-FFF2-40B4-BE49-F238E27FC236}">
                  <a16:creationId xmlns:a16="http://schemas.microsoft.com/office/drawing/2014/main" id="{B345B40B-6241-ECFC-45A4-1B2EF423F953}"/>
                </a:ext>
              </a:extLst>
            </p:cNvPr>
            <p:cNvSpPr txBox="1">
              <a:spLocks noGrp="1" noRot="1" noMove="1" noResize="1" noEditPoints="1" noAdjustHandles="1" noChangeArrowheads="1" noChangeShapeType="1"/>
            </p:cNvSpPr>
            <p:nvPr/>
          </p:nvSpPr>
          <p:spPr>
            <a:xfrm>
              <a:off x="4976589" y="5036262"/>
              <a:ext cx="2253732" cy="312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chemeClr val="bg1"/>
                  </a:solidFill>
                </a:rPr>
                <a:t>Name Surname</a:t>
              </a:r>
            </a:p>
          </p:txBody>
        </p:sp>
        <p:sp>
          <p:nvSpPr>
            <p:cNvPr id="19" name="Name 1">
              <a:extLst>
                <a:ext uri="{FF2B5EF4-FFF2-40B4-BE49-F238E27FC236}">
                  <a16:creationId xmlns:a16="http://schemas.microsoft.com/office/drawing/2014/main" id="{9C683E56-85DE-CE0A-BE35-C6F6AB373429}"/>
                </a:ext>
              </a:extLst>
            </p:cNvPr>
            <p:cNvSpPr txBox="1">
              <a:spLocks noGrp="1" noRot="1" noMove="1" noResize="1" noEditPoints="1" noAdjustHandles="1" noChangeArrowheads="1" noChangeShapeType="1"/>
            </p:cNvSpPr>
            <p:nvPr/>
          </p:nvSpPr>
          <p:spPr>
            <a:xfrm>
              <a:off x="1733440" y="5011896"/>
              <a:ext cx="2253732" cy="312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chemeClr val="bg1"/>
                  </a:solidFill>
                </a:rPr>
                <a:t>Name Surname</a:t>
              </a:r>
            </a:p>
          </p:txBody>
        </p:sp>
      </p:grpSp>
      <p:grpSp>
        <p:nvGrpSpPr>
          <p:cNvPr id="12" name="Timings" hidden="1">
            <a:extLst>
              <a:ext uri="{FF2B5EF4-FFF2-40B4-BE49-F238E27FC236}">
                <a16:creationId xmlns:a16="http://schemas.microsoft.com/office/drawing/2014/main" id="{D00ECE63-0185-CDA2-1F8B-96AEABCBBD15}"/>
              </a:ext>
            </a:extLst>
          </p:cNvPr>
          <p:cNvGrpSpPr>
            <a:grpSpLocks noGrp="1" noUngrp="1" noRot="1" noMove="1" noResize="1"/>
          </p:cNvGrpSpPr>
          <p:nvPr/>
        </p:nvGrpSpPr>
        <p:grpSpPr>
          <a:xfrm>
            <a:off x="2343356" y="4343374"/>
            <a:ext cx="7520198" cy="312528"/>
            <a:chOff x="2190956" y="4503502"/>
            <a:chExt cx="7520198" cy="312528"/>
          </a:xfrm>
        </p:grpSpPr>
        <p:sp>
          <p:nvSpPr>
            <p:cNvPr id="13" name="Timing 3">
              <a:extLst>
                <a:ext uri="{FF2B5EF4-FFF2-40B4-BE49-F238E27FC236}">
                  <a16:creationId xmlns:a16="http://schemas.microsoft.com/office/drawing/2014/main" id="{136B97FA-2C08-2F81-CEFF-7AD8363F3F31}"/>
                </a:ext>
              </a:extLst>
            </p:cNvPr>
            <p:cNvSpPr txBox="1">
              <a:spLocks noGrp="1" noRot="1" noMove="1" noResize="1" noEditPoints="1" noAdjustHandles="1" noChangeArrowheads="1" noChangeShapeType="1"/>
            </p:cNvSpPr>
            <p:nvPr/>
          </p:nvSpPr>
          <p:spPr>
            <a:xfrm>
              <a:off x="8803306" y="4503502"/>
              <a:ext cx="907848" cy="312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chemeClr val="bg1"/>
                  </a:solidFill>
                </a:rPr>
                <a:t>2PM</a:t>
              </a:r>
            </a:p>
          </p:txBody>
        </p:sp>
        <p:sp>
          <p:nvSpPr>
            <p:cNvPr id="14" name="Timing 2">
              <a:extLst>
                <a:ext uri="{FF2B5EF4-FFF2-40B4-BE49-F238E27FC236}">
                  <a16:creationId xmlns:a16="http://schemas.microsoft.com/office/drawing/2014/main" id="{DBC4B5D0-047E-96BF-EE90-AF35B58D7B87}"/>
                </a:ext>
              </a:extLst>
            </p:cNvPr>
            <p:cNvSpPr txBox="1">
              <a:spLocks noGrp="1" noRot="1" noMove="1" noResize="1" noEditPoints="1" noAdjustHandles="1" noChangeArrowheads="1" noChangeShapeType="1"/>
            </p:cNvSpPr>
            <p:nvPr/>
          </p:nvSpPr>
          <p:spPr>
            <a:xfrm>
              <a:off x="5535228" y="4503502"/>
              <a:ext cx="831654" cy="312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chemeClr val="bg1"/>
                  </a:solidFill>
                </a:rPr>
                <a:t>12PM</a:t>
              </a:r>
            </a:p>
          </p:txBody>
        </p:sp>
        <p:sp>
          <p:nvSpPr>
            <p:cNvPr id="15" name="Timing 1">
              <a:extLst>
                <a:ext uri="{FF2B5EF4-FFF2-40B4-BE49-F238E27FC236}">
                  <a16:creationId xmlns:a16="http://schemas.microsoft.com/office/drawing/2014/main" id="{DF6BBC43-57F4-2EE5-3639-17DF793A6FA5}"/>
                </a:ext>
              </a:extLst>
            </p:cNvPr>
            <p:cNvSpPr txBox="1">
              <a:spLocks noGrp="1" noRot="1" noMove="1" noResize="1" noEditPoints="1" noAdjustHandles="1" noChangeArrowheads="1" noChangeShapeType="1"/>
            </p:cNvSpPr>
            <p:nvPr/>
          </p:nvSpPr>
          <p:spPr>
            <a:xfrm>
              <a:off x="2190956" y="4503502"/>
              <a:ext cx="907848" cy="312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chemeClr val="bg1"/>
                  </a:solidFill>
                </a:rPr>
                <a:t>10AM</a:t>
              </a:r>
            </a:p>
          </p:txBody>
        </p:sp>
      </p:grpSp>
      <p:sp>
        <p:nvSpPr>
          <p:cNvPr id="18" name="TextBox 17">
            <a:extLst>
              <a:ext uri="{FF2B5EF4-FFF2-40B4-BE49-F238E27FC236}">
                <a16:creationId xmlns:a16="http://schemas.microsoft.com/office/drawing/2014/main" id="{2BB04EC4-A67B-BD81-56C9-BB8225C51E09}"/>
              </a:ext>
            </a:extLst>
          </p:cNvPr>
          <p:cNvSpPr txBox="1">
            <a:spLocks noGrp="1" noRot="1" noMove="1" noResize="1" noEditPoints="1" noAdjustHandles="1" noChangeArrowheads="1" noChangeShapeType="1"/>
          </p:cNvSpPr>
          <p:nvPr/>
        </p:nvSpPr>
        <p:spPr>
          <a:xfrm>
            <a:off x="6114828" y="1263755"/>
            <a:ext cx="4621038" cy="1477328"/>
          </a:xfrm>
          <a:prstGeom prst="rect">
            <a:avLst/>
          </a:prstGeom>
          <a:noFill/>
        </p:spPr>
        <p:txBody>
          <a:bodyPr wrap="square" rtlCol="0">
            <a:spAutoFit/>
          </a:bodyPr>
          <a:lstStyle/>
          <a:p>
            <a:r>
              <a:rPr lang="en-GB" b="1" dirty="0">
                <a:solidFill>
                  <a:schemeClr val="bg1"/>
                </a:solidFill>
              </a:rPr>
              <a:t>Do you want to be an entrepreneur?</a:t>
            </a:r>
          </a:p>
          <a:p>
            <a:endParaRPr lang="en-GB" b="1" dirty="0">
              <a:solidFill>
                <a:schemeClr val="bg1"/>
              </a:solidFill>
            </a:endParaRPr>
          </a:p>
          <a:p>
            <a:pPr marL="285750" indent="-285750">
              <a:buFont typeface="Arial" panose="020B0604020202020204" pitchFamily="34" charset="0"/>
              <a:buChar char="•"/>
            </a:pPr>
            <a:r>
              <a:rPr lang="en-GB" dirty="0">
                <a:solidFill>
                  <a:schemeClr val="bg1"/>
                </a:solidFill>
              </a:rPr>
              <a:t>What is an entrepreneur?</a:t>
            </a:r>
          </a:p>
          <a:p>
            <a:pPr marL="285750" indent="-285750">
              <a:buFont typeface="Arial" panose="020B0604020202020204" pitchFamily="34" charset="0"/>
              <a:buChar char="•"/>
            </a:pPr>
            <a:r>
              <a:rPr lang="en-GB" dirty="0">
                <a:solidFill>
                  <a:schemeClr val="bg1"/>
                </a:solidFill>
              </a:rPr>
              <a:t>UK entrepreneurs</a:t>
            </a:r>
          </a:p>
          <a:p>
            <a:pPr marL="285750" indent="-285750">
              <a:buFont typeface="Arial" panose="020B0604020202020204" pitchFamily="34" charset="0"/>
              <a:buChar char="•"/>
            </a:pPr>
            <a:r>
              <a:rPr lang="en-GB" dirty="0">
                <a:solidFill>
                  <a:schemeClr val="bg1"/>
                </a:solidFill>
              </a:rPr>
              <a:t>Young entrepreneurs</a:t>
            </a:r>
          </a:p>
        </p:txBody>
      </p:sp>
      <p:sp>
        <p:nvSpPr>
          <p:cNvPr id="22" name="TextBox 21">
            <a:extLst>
              <a:ext uri="{FF2B5EF4-FFF2-40B4-BE49-F238E27FC236}">
                <a16:creationId xmlns:a16="http://schemas.microsoft.com/office/drawing/2014/main" id="{707C54EF-CC9C-D964-1169-F3CBA275C184}"/>
              </a:ext>
            </a:extLst>
          </p:cNvPr>
          <p:cNvSpPr txBox="1">
            <a:spLocks noGrp="1" noRot="1" noMove="1" noResize="1" noEditPoints="1" noAdjustHandles="1" noChangeArrowheads="1" noChangeShapeType="1"/>
          </p:cNvSpPr>
          <p:nvPr/>
        </p:nvSpPr>
        <p:spPr>
          <a:xfrm>
            <a:off x="6114828" y="4116917"/>
            <a:ext cx="4209819" cy="1477328"/>
          </a:xfrm>
          <a:prstGeom prst="rect">
            <a:avLst/>
          </a:prstGeom>
          <a:noFill/>
        </p:spPr>
        <p:txBody>
          <a:bodyPr wrap="square" rtlCol="0">
            <a:spAutoFit/>
          </a:bodyPr>
          <a:lstStyle/>
          <a:p>
            <a:r>
              <a:rPr lang="en-GB" b="1" dirty="0">
                <a:solidFill>
                  <a:schemeClr val="bg1"/>
                </a:solidFill>
              </a:rPr>
              <a:t>Preparing for the 10X Challenge</a:t>
            </a:r>
          </a:p>
          <a:p>
            <a:endParaRPr lang="en-GB" b="1" dirty="0">
              <a:solidFill>
                <a:schemeClr val="bg1"/>
              </a:solidFill>
            </a:endParaRPr>
          </a:p>
          <a:p>
            <a:pPr marL="285750" indent="-285750">
              <a:buFont typeface="Arial" panose="020B0604020202020204" pitchFamily="34" charset="0"/>
              <a:buChar char="•"/>
            </a:pPr>
            <a:r>
              <a:rPr lang="en-GB" dirty="0">
                <a:solidFill>
                  <a:schemeClr val="bg1"/>
                </a:solidFill>
              </a:rPr>
              <a:t>Preparing your business plan</a:t>
            </a:r>
          </a:p>
          <a:p>
            <a:pPr marL="285750" indent="-285750">
              <a:buFont typeface="Arial" panose="020B0604020202020204" pitchFamily="34" charset="0"/>
              <a:buChar char="•"/>
            </a:pPr>
            <a:r>
              <a:rPr lang="en-GB" dirty="0">
                <a:solidFill>
                  <a:schemeClr val="bg1"/>
                </a:solidFill>
              </a:rPr>
              <a:t>What happens next?</a:t>
            </a:r>
          </a:p>
          <a:p>
            <a:pPr marL="285750" indent="-285750">
              <a:buFont typeface="Arial" panose="020B0604020202020204" pitchFamily="34" charset="0"/>
              <a:buChar char="•"/>
            </a:pPr>
            <a:r>
              <a:rPr lang="en-GB" dirty="0">
                <a:solidFill>
                  <a:schemeClr val="bg1"/>
                </a:solidFill>
              </a:rPr>
              <a:t>Competitions and prizes</a:t>
            </a:r>
          </a:p>
        </p:txBody>
      </p:sp>
    </p:spTree>
    <p:extLst>
      <p:ext uri="{BB962C8B-B14F-4D97-AF65-F5344CB8AC3E}">
        <p14:creationId xmlns:p14="http://schemas.microsoft.com/office/powerpoint/2010/main" val="307833900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qr code with a few squares&#10;&#10;Description automatically generated">
            <a:extLst>
              <a:ext uri="{FF2B5EF4-FFF2-40B4-BE49-F238E27FC236}">
                <a16:creationId xmlns:a16="http://schemas.microsoft.com/office/drawing/2014/main" id="{F3C102E1-6C04-6B9D-BD77-7B58D12D13E5}"/>
              </a:ext>
            </a:extLst>
          </p:cNvPr>
          <p:cNvPicPr>
            <a:picLocks noGrp="1" noRot="1" noChangeAspect="1" noMove="1" noResize="1" noEditPoints="1" noAdjustHandles="1" noChangeArrowheads="1" noChangeShapeType="1" noCrop="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335E4044-4AC2-F204-BC46-57E0AAD2CA8D}"/>
              </a:ext>
            </a:extLst>
          </p:cNvPr>
          <p:cNvSpPr>
            <a:spLocks noGrp="1" noRot="1" noMove="1" noResize="1" noEditPoints="1" noAdjustHandles="1" noChangeArrowheads="1" noChangeShapeType="1"/>
          </p:cNvSpPr>
          <p:nvPr>
            <p:ph type="body" sz="quarter" idx="11"/>
          </p:nvPr>
        </p:nvSpPr>
        <p:spPr>
          <a:xfrm>
            <a:off x="1407837" y="1797880"/>
            <a:ext cx="3521001" cy="266700"/>
          </a:xfrm>
        </p:spPr>
        <p:txBody>
          <a:bodyPr/>
          <a:lstStyle/>
          <a:p>
            <a:r>
              <a:rPr lang="en-GB" dirty="0"/>
              <a:t>info@10xchallenge.org.uk</a:t>
            </a:r>
          </a:p>
        </p:txBody>
      </p:sp>
      <p:sp>
        <p:nvSpPr>
          <p:cNvPr id="4" name="Text Placeholder 3">
            <a:extLst>
              <a:ext uri="{FF2B5EF4-FFF2-40B4-BE49-F238E27FC236}">
                <a16:creationId xmlns:a16="http://schemas.microsoft.com/office/drawing/2014/main" id="{686DEBEE-87D2-DBCB-35B2-B8C9C3DCD237}"/>
              </a:ext>
            </a:extLst>
          </p:cNvPr>
          <p:cNvSpPr>
            <a:spLocks noGrp="1" noRot="1" noMove="1" noResize="1" noEditPoints="1" noAdjustHandles="1" noChangeArrowheads="1" noChangeShapeType="1"/>
          </p:cNvSpPr>
          <p:nvPr>
            <p:ph type="body" sz="quarter" idx="12"/>
          </p:nvPr>
        </p:nvSpPr>
        <p:spPr>
          <a:xfrm>
            <a:off x="1407835" y="2288299"/>
            <a:ext cx="3695793" cy="266700"/>
          </a:xfrm>
        </p:spPr>
        <p:txBody>
          <a:bodyPr/>
          <a:lstStyle/>
          <a:p>
            <a:r>
              <a:rPr lang="en-GB" dirty="0"/>
              <a:t>Register for the challenge</a:t>
            </a:r>
            <a:r>
              <a:rPr lang="en-GB" sz="2400" dirty="0"/>
              <a:t>!</a:t>
            </a:r>
          </a:p>
        </p:txBody>
      </p:sp>
    </p:spTree>
    <p:extLst>
      <p:ext uri="{BB962C8B-B14F-4D97-AF65-F5344CB8AC3E}">
        <p14:creationId xmlns:p14="http://schemas.microsoft.com/office/powerpoint/2010/main" val="190656906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italfields.2014.tradestands.Credit Mark Hills.71.jpg">
            <a:extLst>
              <a:ext uri="{FF2B5EF4-FFF2-40B4-BE49-F238E27FC236}">
                <a16:creationId xmlns:a16="http://schemas.microsoft.com/office/drawing/2014/main" id="{AEC075FF-B38C-4558-4337-B5CEF0FA3D03}"/>
              </a:ext>
            </a:extLst>
          </p:cNvPr>
          <p:cNvPicPr>
            <a:picLocks noGrp="1" noRot="1" noChangeAspect="1" noMove="1" noResize="1" noEditPoints="1" noAdjustHandles="1" noChangeArrowheads="1" noChangeShapeType="1" noCrop="1"/>
          </p:cNvPicPr>
          <p:nvPr/>
        </p:nvPicPr>
        <p:blipFill rotWithShape="1">
          <a:blip r:embed="rId2" cstate="print">
            <a:alphaModFix amt="50000"/>
            <a:duotone>
              <a:schemeClr val="bg2">
                <a:shade val="45000"/>
                <a:satMod val="135000"/>
              </a:schemeClr>
              <a:prstClr val="white"/>
            </a:duotone>
            <a:extLst>
              <a:ext uri="{28A0092B-C50C-407E-A947-70E740481C1C}">
                <a14:useLocalDpi xmlns:a14="http://schemas.microsoft.com/office/drawing/2010/main" val="0"/>
              </a:ext>
            </a:extLst>
          </a:blip>
          <a:srcRect b="27555"/>
          <a:stretch/>
        </p:blipFill>
        <p:spPr>
          <a:xfrm>
            <a:off x="0" y="0"/>
            <a:ext cx="12192000" cy="5603358"/>
          </a:xfrm>
          <a:prstGeom prst="rect">
            <a:avLst/>
          </a:prstGeom>
          <a:ln w="12700">
            <a:miter lim="400000"/>
          </a:ln>
        </p:spPr>
      </p:pic>
      <p:sp>
        <p:nvSpPr>
          <p:cNvPr id="2" name="Text Placeholder 1">
            <a:extLst>
              <a:ext uri="{FF2B5EF4-FFF2-40B4-BE49-F238E27FC236}">
                <a16:creationId xmlns:a16="http://schemas.microsoft.com/office/drawing/2014/main" id="{E5D3CDCB-A525-6DC3-4FCA-DF39D9F7DCD9}"/>
              </a:ext>
            </a:extLst>
          </p:cNvPr>
          <p:cNvSpPr>
            <a:spLocks noGrp="1" noRot="1" noMove="1" noResize="1" noEditPoints="1" noAdjustHandles="1" noChangeArrowheads="1" noChangeShapeType="1"/>
          </p:cNvSpPr>
          <p:nvPr>
            <p:ph type="body" sz="quarter" idx="10"/>
          </p:nvPr>
        </p:nvSpPr>
        <p:spPr>
          <a:xfrm>
            <a:off x="1872530" y="2350539"/>
            <a:ext cx="8444010" cy="1255787"/>
          </a:xfrm>
        </p:spPr>
        <p:txBody>
          <a:bodyPr/>
          <a:lstStyle/>
          <a:p>
            <a:r>
              <a:rPr lang="en-GB" sz="8800" b="1" dirty="0"/>
              <a:t>SESSION 1</a:t>
            </a:r>
          </a:p>
        </p:txBody>
      </p:sp>
      <p:sp>
        <p:nvSpPr>
          <p:cNvPr id="3" name="Text Placeholder 2">
            <a:extLst>
              <a:ext uri="{FF2B5EF4-FFF2-40B4-BE49-F238E27FC236}">
                <a16:creationId xmlns:a16="http://schemas.microsoft.com/office/drawing/2014/main" id="{FDA892FC-700D-7329-C540-F62B07072102}"/>
              </a:ext>
            </a:extLst>
          </p:cNvPr>
          <p:cNvSpPr>
            <a:spLocks noGrp="1" noRot="1" noMove="1" noResize="1" noEditPoints="1" noAdjustHandles="1" noChangeArrowheads="1" noChangeShapeType="1"/>
          </p:cNvSpPr>
          <p:nvPr>
            <p:ph type="body" sz="quarter" idx="11"/>
          </p:nvPr>
        </p:nvSpPr>
        <p:spPr/>
        <p:txBody>
          <a:bodyPr/>
          <a:lstStyle/>
          <a:p>
            <a:r>
              <a:rPr lang="en-GB" dirty="0"/>
              <a:t>What is an entrepreneur?</a:t>
            </a:r>
          </a:p>
        </p:txBody>
      </p:sp>
    </p:spTree>
    <p:extLst>
      <p:ext uri="{BB962C8B-B14F-4D97-AF65-F5344CB8AC3E}">
        <p14:creationId xmlns:p14="http://schemas.microsoft.com/office/powerpoint/2010/main" val="76542511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A75C2-AACE-94BE-A3A3-D906DD3946B3}"/>
              </a:ext>
            </a:extLst>
          </p:cNvPr>
          <p:cNvSpPr>
            <a:spLocks noGrp="1" noRot="1" noMove="1" noResize="1" noEditPoints="1" noAdjustHandles="1" noChangeArrowheads="1" noChangeShapeType="1"/>
          </p:cNvSpPr>
          <p:nvPr>
            <p:ph type="title"/>
          </p:nvPr>
        </p:nvSpPr>
        <p:spPr/>
        <p:txBody>
          <a:bodyPr/>
          <a:lstStyle/>
          <a:p>
            <a:r>
              <a:rPr lang="en-GB" dirty="0"/>
              <a:t>What is an Entrepreneur?</a:t>
            </a:r>
          </a:p>
        </p:txBody>
      </p:sp>
      <p:sp>
        <p:nvSpPr>
          <p:cNvPr id="3" name="Text Placeholder 2">
            <a:extLst>
              <a:ext uri="{FF2B5EF4-FFF2-40B4-BE49-F238E27FC236}">
                <a16:creationId xmlns:a16="http://schemas.microsoft.com/office/drawing/2014/main" id="{E5A7413B-3028-47AD-9017-A83AA948AFD1}"/>
              </a:ext>
            </a:extLst>
          </p:cNvPr>
          <p:cNvSpPr>
            <a:spLocks noGrp="1" noRot="1" noMove="1" noResize="1" noEditPoints="1" noAdjustHandles="1" noChangeArrowheads="1" noChangeShapeType="1"/>
          </p:cNvSpPr>
          <p:nvPr>
            <p:ph type="body" sz="quarter" idx="11"/>
          </p:nvPr>
        </p:nvSpPr>
        <p:spPr>
          <a:xfrm>
            <a:off x="838200" y="1511930"/>
            <a:ext cx="10515600" cy="4999996"/>
          </a:xfrm>
        </p:spPr>
        <p:txBody>
          <a:bodyPr/>
          <a:lstStyle/>
          <a:p>
            <a:r>
              <a:rPr lang="en-US" sz="1800" dirty="0">
                <a:solidFill>
                  <a:prstClr val="black"/>
                </a:solidFill>
                <a:latin typeface="+mj-lt"/>
                <a:cs typeface="Arial" panose="020B0604020202020204" pitchFamily="34" charset="0"/>
              </a:rPr>
              <a:t>An entrepreneur is a person who sets up a business or businesses, taking on financial risks in the hope of profit.</a:t>
            </a:r>
          </a:p>
          <a:p>
            <a:endParaRPr lang="en-US" sz="1800" b="1" dirty="0">
              <a:solidFill>
                <a:schemeClr val="tx2"/>
              </a:solidFill>
              <a:latin typeface="+mj-lt"/>
              <a:cs typeface="Arial" panose="020B0604020202020204" pitchFamily="34" charset="0"/>
            </a:endParaRPr>
          </a:p>
          <a:p>
            <a:r>
              <a:rPr lang="en-US" sz="1800" b="1" dirty="0">
                <a:solidFill>
                  <a:schemeClr val="tx2"/>
                </a:solidFill>
                <a:latin typeface="+mj-lt"/>
                <a:cs typeface="Arial" panose="020B0604020202020204" pitchFamily="34" charset="0"/>
              </a:rPr>
              <a:t>But what makes a successful entrepreneur?</a:t>
            </a:r>
          </a:p>
          <a:p>
            <a:endParaRPr lang="en-US" sz="1800" b="1" dirty="0">
              <a:solidFill>
                <a:schemeClr val="tx2"/>
              </a:solidFill>
              <a:latin typeface="+mj-lt"/>
              <a:cs typeface="Arial" panose="020B0604020202020204" pitchFamily="34" charset="0"/>
            </a:endParaRPr>
          </a:p>
          <a:p>
            <a:r>
              <a:rPr lang="en-US" sz="1800" b="1" dirty="0">
                <a:cs typeface="Arial" panose="020B0604020202020204" pitchFamily="34" charset="0"/>
              </a:rPr>
              <a:t>5 common characteristics of an effective Entrepreneur:</a:t>
            </a:r>
          </a:p>
          <a:p>
            <a:endParaRPr lang="en-US" sz="1800" dirty="0">
              <a:solidFill>
                <a:prstClr val="black"/>
              </a:solidFill>
              <a:cs typeface="Arial" panose="020B0604020202020204" pitchFamily="34" charset="0"/>
            </a:endParaRPr>
          </a:p>
          <a:p>
            <a:pPr marL="342900" indent="-342900">
              <a:buFont typeface="Arial" panose="020B0604020202020204" pitchFamily="34" charset="0"/>
              <a:buChar char="•"/>
            </a:pPr>
            <a:r>
              <a:rPr lang="en-GB" sz="1800" dirty="0"/>
              <a:t>Ambition and self-confidence</a:t>
            </a:r>
          </a:p>
          <a:p>
            <a:pPr marL="342900" indent="-342900">
              <a:buFont typeface="Arial" panose="020B0604020202020204" pitchFamily="34" charset="0"/>
              <a:buChar char="•"/>
            </a:pPr>
            <a:r>
              <a:rPr lang="en-GB" sz="1800" dirty="0"/>
              <a:t>Ability to spot opportunities</a:t>
            </a:r>
          </a:p>
          <a:p>
            <a:pPr marL="342900" indent="-342900">
              <a:buFont typeface="Arial" panose="020B0604020202020204" pitchFamily="34" charset="0"/>
              <a:buChar char="•"/>
            </a:pPr>
            <a:r>
              <a:rPr lang="en-GB" sz="1800" dirty="0"/>
              <a:t>Willingness to take a risk</a:t>
            </a:r>
          </a:p>
          <a:p>
            <a:pPr marL="342900" indent="-342900">
              <a:buFont typeface="Arial" panose="020B0604020202020204" pitchFamily="34" charset="0"/>
              <a:buChar char="•"/>
            </a:pPr>
            <a:r>
              <a:rPr lang="en-GB" sz="1800" dirty="0"/>
              <a:t>Ability to learn from mistakes</a:t>
            </a:r>
          </a:p>
          <a:p>
            <a:pPr marL="342900" indent="-342900">
              <a:buFont typeface="Arial" panose="020B0604020202020204" pitchFamily="34" charset="0"/>
              <a:buChar char="•"/>
            </a:pPr>
            <a:r>
              <a:rPr lang="en-GB" sz="1800" dirty="0"/>
              <a:t>Trust in and respect their colleagues</a:t>
            </a:r>
          </a:p>
          <a:p>
            <a:endParaRPr lang="en-US" sz="2800" b="1" dirty="0">
              <a:solidFill>
                <a:schemeClr val="tx2"/>
              </a:solidFill>
              <a:latin typeface="+mj-lt"/>
              <a:cs typeface="Arial" panose="020B0604020202020204" pitchFamily="34" charset="0"/>
            </a:endParaRPr>
          </a:p>
          <a:p>
            <a:endParaRPr lang="en-GB" dirty="0"/>
          </a:p>
        </p:txBody>
      </p:sp>
    </p:spTree>
    <p:extLst>
      <p:ext uri="{BB962C8B-B14F-4D97-AF65-F5344CB8AC3E}">
        <p14:creationId xmlns:p14="http://schemas.microsoft.com/office/powerpoint/2010/main" val="736855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E4E3D4-7858-5FD4-69D5-7F6A0994B89C}"/>
              </a:ext>
            </a:extLst>
          </p:cNvPr>
          <p:cNvSpPr>
            <a:spLocks noGrp="1" noRot="1" noMove="1" noResize="1" noEditPoints="1" noAdjustHandles="1" noChangeArrowheads="1" noChangeShapeType="1"/>
          </p:cNvSpPr>
          <p:nvPr/>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hidden="1">
            <a:extLst>
              <a:ext uri="{FF2B5EF4-FFF2-40B4-BE49-F238E27FC236}">
                <a16:creationId xmlns:a16="http://schemas.microsoft.com/office/drawing/2014/main" id="{68B8E072-6656-0F65-3C18-A45526041914}"/>
              </a:ext>
            </a:extLst>
          </p:cNvPr>
          <p:cNvSpPr txBox="1">
            <a:spLocks noGrp="1" noRot="1" noMove="1" noResize="1" noEditPoints="1" noAdjustHandles="1" noChangeArrowheads="1" noChangeShapeType="1"/>
          </p:cNvSpPr>
          <p:nvPr/>
        </p:nvSpPr>
        <p:spPr>
          <a:xfrm>
            <a:off x="7644447" y="264062"/>
            <a:ext cx="3019425" cy="6247864"/>
          </a:xfrm>
          <a:prstGeom prst="rect">
            <a:avLst/>
          </a:prstGeom>
          <a:noFill/>
        </p:spPr>
        <p:txBody>
          <a:bodyPr wrap="square" rtlCol="0">
            <a:spAutoFit/>
          </a:bodyPr>
          <a:lstStyle/>
          <a:p>
            <a:r>
              <a:rPr lang="en-GB" sz="40000" b="1" dirty="0"/>
              <a:t>?</a:t>
            </a:r>
          </a:p>
        </p:txBody>
      </p:sp>
      <p:pic>
        <p:nvPicPr>
          <p:cNvPr id="8" name="Picture 7">
            <a:extLst>
              <a:ext uri="{FF2B5EF4-FFF2-40B4-BE49-F238E27FC236}">
                <a16:creationId xmlns:a16="http://schemas.microsoft.com/office/drawing/2014/main" id="{448770CA-8A30-8F75-DAF6-28B2FF2D7B36}"/>
              </a:ext>
            </a:extLst>
          </p:cNvPr>
          <p:cNvPicPr>
            <a:picLocks noGrp="1" noRot="1" noChangeAspect="1" noMove="1" noResize="1" noEditPoints="1" noAdjustHandles="1" noChangeArrowheads="1" noChangeShapeType="1" noCrop="1"/>
          </p:cNvPicPr>
          <p:nvPr/>
        </p:nvPicPr>
        <p:blipFill rotWithShape="1">
          <a:blip r:embed="rId3" cstate="print">
            <a:alphaModFix amt="50000"/>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1004" t="1811" r="16994" b="4158"/>
          <a:stretch/>
        </p:blipFill>
        <p:spPr>
          <a:xfrm>
            <a:off x="6116320" y="0"/>
            <a:ext cx="6075680" cy="6858000"/>
          </a:xfrm>
          <a:prstGeom prst="rect">
            <a:avLst/>
          </a:prstGeom>
        </p:spPr>
      </p:pic>
      <p:sp>
        <p:nvSpPr>
          <p:cNvPr id="10" name="Text Placeholder 3">
            <a:extLst>
              <a:ext uri="{FF2B5EF4-FFF2-40B4-BE49-F238E27FC236}">
                <a16:creationId xmlns:a16="http://schemas.microsoft.com/office/drawing/2014/main" id="{74686489-76A3-3DFF-7F1F-0AA43AF37182}"/>
              </a:ext>
            </a:extLst>
          </p:cNvPr>
          <p:cNvSpPr txBox="1">
            <a:spLocks noGrp="1" noRot="1" noMove="1" noResize="1" noEditPoints="1" noAdjustHandles="1" noChangeArrowheads="1" noChangeShapeType="1"/>
          </p:cNvSpPr>
          <p:nvPr/>
        </p:nvSpPr>
        <p:spPr>
          <a:xfrm>
            <a:off x="838200" y="1511930"/>
            <a:ext cx="4772025" cy="4999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aseline="0" dirty="0"/>
              <a:t>One British example of someone who embodies the entrepreneurial characteristics is </a:t>
            </a:r>
            <a:r>
              <a:rPr lang="en-GB" sz="1800" b="1" baseline="0" dirty="0">
                <a:solidFill>
                  <a:schemeClr val="tx2"/>
                </a:solidFill>
              </a:rPr>
              <a:t>Ben Francis MBE </a:t>
            </a:r>
            <a:r>
              <a:rPr lang="en-GB" sz="1800" baseline="0" dirty="0"/>
              <a:t>– the owner of </a:t>
            </a:r>
            <a:r>
              <a:rPr lang="en-GB" sz="1800" b="1" baseline="0" dirty="0" err="1">
                <a:solidFill>
                  <a:schemeClr val="tx2"/>
                </a:solidFill>
              </a:rPr>
              <a:t>Gymshark</a:t>
            </a:r>
            <a:r>
              <a:rPr lang="en-GB" sz="1800" baseline="0" dirty="0"/>
              <a:t>. </a:t>
            </a:r>
            <a:r>
              <a:rPr lang="en-GB" sz="1800" dirty="0"/>
              <a:t>Having started the company as an exercise supplement business out of his parent’s garage with his friend, they branched out into clothing using a sewing machine and other equipment he bought using just £1,000 he had saved up. </a:t>
            </a:r>
            <a:r>
              <a:rPr lang="en-US" sz="1800" dirty="0"/>
              <a:t>As a start-up, </a:t>
            </a:r>
            <a:r>
              <a:rPr lang="en-US" sz="1800" b="1" dirty="0">
                <a:solidFill>
                  <a:schemeClr val="tx2"/>
                </a:solidFill>
              </a:rPr>
              <a:t>Ben Francis </a:t>
            </a:r>
            <a:r>
              <a:rPr lang="en-US" sz="1800" dirty="0"/>
              <a:t>marketed the company through partnerships with social media influencers, including YouTube body builders. </a:t>
            </a:r>
            <a:r>
              <a:rPr lang="en-US" sz="1800" b="1" dirty="0" err="1">
                <a:solidFill>
                  <a:schemeClr val="tx2"/>
                </a:solidFill>
              </a:rPr>
              <a:t>Gymshark</a:t>
            </a:r>
            <a:r>
              <a:rPr lang="en-US" sz="1800" dirty="0"/>
              <a:t> was one of the first brands to make extensive use of social media influencers. </a:t>
            </a:r>
          </a:p>
          <a:p>
            <a:pPr marL="0" indent="0">
              <a:buNone/>
            </a:pPr>
            <a:r>
              <a:rPr lang="en-GB" sz="1800" b="1" dirty="0">
                <a:solidFill>
                  <a:schemeClr val="tx2"/>
                </a:solidFill>
              </a:rPr>
              <a:t>At 31 he is now worth over £1 billion</a:t>
            </a:r>
            <a:r>
              <a:rPr lang="en-GB" sz="1800" dirty="0"/>
              <a:t>. </a:t>
            </a:r>
            <a:endParaRPr lang="en-US" sz="1800" dirty="0"/>
          </a:p>
        </p:txBody>
      </p:sp>
      <p:sp>
        <p:nvSpPr>
          <p:cNvPr id="11" name="Title 1">
            <a:extLst>
              <a:ext uri="{FF2B5EF4-FFF2-40B4-BE49-F238E27FC236}">
                <a16:creationId xmlns:a16="http://schemas.microsoft.com/office/drawing/2014/main" id="{29377B14-497B-825A-DCBC-AFA9B52E36FF}"/>
              </a:ext>
            </a:extLst>
          </p:cNvPr>
          <p:cNvSpPr>
            <a:spLocks noGrp="1" noRot="1" noMove="1" noResize="1" noEditPoints="1" noAdjustHandles="1" noChangeArrowheads="1" noChangeShapeType="1"/>
          </p:cNvSpPr>
          <p:nvPr>
            <p:ph type="title"/>
          </p:nvPr>
        </p:nvSpPr>
        <p:spPr>
          <a:xfrm>
            <a:off x="838200" y="365126"/>
            <a:ext cx="4771293" cy="784664"/>
          </a:xfrm>
        </p:spPr>
        <p:txBody>
          <a:bodyPr/>
          <a:lstStyle/>
          <a:p>
            <a:r>
              <a:rPr lang="en-GB" sz="3800" b="1" dirty="0"/>
              <a:t>UK Entrepreneurs</a:t>
            </a:r>
          </a:p>
        </p:txBody>
      </p:sp>
    </p:spTree>
    <p:extLst>
      <p:ext uri="{BB962C8B-B14F-4D97-AF65-F5344CB8AC3E}">
        <p14:creationId xmlns:p14="http://schemas.microsoft.com/office/powerpoint/2010/main" val="286435905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438E3-2FB1-E71A-4734-29A5BDFE77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FB5B97-DF93-7A41-BCFA-8A200457EEA9}"/>
              </a:ext>
            </a:extLst>
          </p:cNvPr>
          <p:cNvSpPr>
            <a:spLocks noGrp="1" noRot="1" noMove="1" noResize="1" noEditPoints="1" noAdjustHandles="1" noChangeArrowheads="1" noChangeShapeType="1"/>
          </p:cNvSpPr>
          <p:nvPr>
            <p:ph type="title"/>
          </p:nvPr>
        </p:nvSpPr>
        <p:spPr/>
        <p:txBody>
          <a:bodyPr/>
          <a:lstStyle/>
          <a:p>
            <a:r>
              <a:rPr lang="en-GB" sz="3800" b="1" dirty="0"/>
              <a:t>Young Entrepreneurs</a:t>
            </a:r>
          </a:p>
        </p:txBody>
      </p:sp>
      <p:sp>
        <p:nvSpPr>
          <p:cNvPr id="6" name="Text Placeholder 3">
            <a:extLst>
              <a:ext uri="{FF2B5EF4-FFF2-40B4-BE49-F238E27FC236}">
                <a16:creationId xmlns:a16="http://schemas.microsoft.com/office/drawing/2014/main" id="{B6CFA6DC-1CD1-1E6D-6462-76E1155D31F1}"/>
              </a:ext>
            </a:extLst>
          </p:cNvPr>
          <p:cNvSpPr txBox="1">
            <a:spLocks noGrp="1" noRot="1" noMove="1" noResize="1" noEditPoints="1" noAdjustHandles="1" noChangeArrowheads="1" noChangeShapeType="1"/>
          </p:cNvSpPr>
          <p:nvPr/>
        </p:nvSpPr>
        <p:spPr>
          <a:xfrm>
            <a:off x="838200" y="1511930"/>
            <a:ext cx="4772025" cy="4999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r>
              <a:rPr lang="en-US" sz="1800" dirty="0">
                <a:cs typeface="Arial" panose="020B0604020202020204" pitchFamily="34" charset="0"/>
              </a:rPr>
              <a:t>Following the </a:t>
            </a:r>
            <a:r>
              <a:rPr lang="en-US" sz="1800" b="1" dirty="0">
                <a:solidFill>
                  <a:schemeClr val="tx2"/>
                </a:solidFill>
                <a:cs typeface="Arial" panose="020B0604020202020204" pitchFamily="34" charset="0"/>
              </a:rPr>
              <a:t>Fiver Challenge</a:t>
            </a:r>
            <a:r>
              <a:rPr lang="en-US" sz="1800" dirty="0">
                <a:cs typeface="Arial" panose="020B0604020202020204" pitchFamily="34" charset="0"/>
              </a:rPr>
              <a:t> in 2021, </a:t>
            </a:r>
            <a:r>
              <a:rPr lang="en-US" sz="1800" b="1" dirty="0">
                <a:solidFill>
                  <a:schemeClr val="tx2"/>
                </a:solidFill>
                <a:cs typeface="Arial" panose="020B0604020202020204" pitchFamily="34" charset="0"/>
              </a:rPr>
              <a:t>Alex</a:t>
            </a:r>
            <a:r>
              <a:rPr lang="en-US" sz="1800" dirty="0">
                <a:cs typeface="Arial" panose="020B0604020202020204" pitchFamily="34" charset="0"/>
              </a:rPr>
              <a:t> put his learning, experience and taste for entrepreneurship, alongside his brother </a:t>
            </a:r>
            <a:r>
              <a:rPr lang="en-US" sz="1800" b="1" dirty="0">
                <a:solidFill>
                  <a:schemeClr val="tx2"/>
                </a:solidFill>
                <a:cs typeface="Arial" panose="020B0604020202020204" pitchFamily="34" charset="0"/>
              </a:rPr>
              <a:t>Tomas</a:t>
            </a:r>
            <a:r>
              <a:rPr lang="en-US" sz="1800" dirty="0">
                <a:cs typeface="Arial" panose="020B0604020202020204" pitchFamily="34" charset="0"/>
              </a:rPr>
              <a:t>, into his own family–run micro-business, </a:t>
            </a:r>
            <a:r>
              <a:rPr lang="en-US" sz="1800" b="1" dirty="0">
                <a:solidFill>
                  <a:schemeClr val="tx2"/>
                </a:solidFill>
                <a:cs typeface="Arial" panose="020B0604020202020204" pitchFamily="34" charset="0"/>
              </a:rPr>
              <a:t>Seeder Wood</a:t>
            </a:r>
            <a:r>
              <a:rPr lang="en-US" sz="1800" dirty="0">
                <a:cs typeface="Arial" panose="020B0604020202020204" pitchFamily="34" charset="0"/>
              </a:rPr>
              <a:t>. The pair have continued growing and selling plants and have also expanded into woodwork, making a range of innovative garden items from bird tables to duck houses from scratch. </a:t>
            </a:r>
            <a:r>
              <a:rPr lang="en-US" sz="1800" b="1" dirty="0">
                <a:solidFill>
                  <a:schemeClr val="tx2"/>
                </a:solidFill>
                <a:cs typeface="Arial" panose="020B0604020202020204" pitchFamily="34" charset="0"/>
              </a:rPr>
              <a:t>Alex</a:t>
            </a:r>
            <a:r>
              <a:rPr lang="en-US" sz="1800" dirty="0">
                <a:cs typeface="Arial" panose="020B0604020202020204" pitchFamily="34" charset="0"/>
              </a:rPr>
              <a:t> and </a:t>
            </a:r>
            <a:r>
              <a:rPr lang="en-US" sz="1800" b="1" dirty="0">
                <a:solidFill>
                  <a:schemeClr val="tx2"/>
                </a:solidFill>
                <a:cs typeface="Arial" panose="020B0604020202020204" pitchFamily="34" charset="0"/>
              </a:rPr>
              <a:t>Tomas</a:t>
            </a:r>
            <a:r>
              <a:rPr lang="en-US" sz="1800" dirty="0">
                <a:cs typeface="Arial" panose="020B0604020202020204" pitchFamily="34" charset="0"/>
              </a:rPr>
              <a:t> have a great passion for sourcing scraps of wood and turning them into something that can be used and enjoyed for years to come.</a:t>
            </a:r>
          </a:p>
        </p:txBody>
      </p:sp>
      <p:pic>
        <p:nvPicPr>
          <p:cNvPr id="7" name="Picture 6">
            <a:extLst>
              <a:ext uri="{FF2B5EF4-FFF2-40B4-BE49-F238E27FC236}">
                <a16:creationId xmlns:a16="http://schemas.microsoft.com/office/drawing/2014/main" id="{135C4040-BF83-D387-6AAA-660668AA1CBA}"/>
              </a:ext>
            </a:extLst>
          </p:cNvPr>
          <p:cNvPicPr>
            <a:picLocks noGrp="1" noRot="1" noChangeAspect="1" noMove="1" noResize="1" noEditPoints="1" noAdjustHandles="1" noChangeArrowheads="1" noChangeShapeType="1" noCrop="1"/>
          </p:cNvPicPr>
          <p:nvPr/>
        </p:nvPicPr>
        <p:blipFill>
          <a:blip r:embed="rId3">
            <a:duotone>
              <a:prstClr val="black"/>
              <a:schemeClr val="tx2">
                <a:tint val="45000"/>
                <a:satMod val="400000"/>
              </a:schemeClr>
            </a:duotone>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0362" r="20362"/>
          <a:stretch/>
        </p:blipFill>
        <p:spPr>
          <a:xfrm>
            <a:off x="6096000" y="0"/>
            <a:ext cx="6096000" cy="6858000"/>
          </a:xfrm>
          <a:prstGeom prst="rect">
            <a:avLst/>
          </a:prstGeom>
          <a:noFill/>
        </p:spPr>
      </p:pic>
    </p:spTree>
    <p:extLst>
      <p:ext uri="{BB962C8B-B14F-4D97-AF65-F5344CB8AC3E}">
        <p14:creationId xmlns:p14="http://schemas.microsoft.com/office/powerpoint/2010/main" val="141383974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20001-601D-B8B9-C5D2-D23F8DC27B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B901A-47EF-BEC0-C2F3-B7037E1AFF54}"/>
              </a:ext>
            </a:extLst>
          </p:cNvPr>
          <p:cNvSpPr>
            <a:spLocks noGrp="1" noRot="1" noMove="1" noResize="1" noEditPoints="1" noAdjustHandles="1" noChangeArrowheads="1" noChangeShapeType="1"/>
          </p:cNvSpPr>
          <p:nvPr>
            <p:ph type="title"/>
          </p:nvPr>
        </p:nvSpPr>
        <p:spPr/>
        <p:txBody>
          <a:bodyPr/>
          <a:lstStyle/>
          <a:p>
            <a:r>
              <a:rPr lang="en-GB" sz="3800" b="1" dirty="0"/>
              <a:t>Young Entrepreneurs</a:t>
            </a:r>
            <a:endParaRPr lang="en-GB" sz="3800" dirty="0"/>
          </a:p>
        </p:txBody>
      </p:sp>
      <p:sp>
        <p:nvSpPr>
          <p:cNvPr id="6" name="Text Placeholder 3">
            <a:extLst>
              <a:ext uri="{FF2B5EF4-FFF2-40B4-BE49-F238E27FC236}">
                <a16:creationId xmlns:a16="http://schemas.microsoft.com/office/drawing/2014/main" id="{53541BE3-2578-76DD-9466-DEA27F1318F7}"/>
              </a:ext>
            </a:extLst>
          </p:cNvPr>
          <p:cNvSpPr txBox="1">
            <a:spLocks noGrp="1" noRot="1" noMove="1" noResize="1" noEditPoints="1" noAdjustHandles="1" noChangeArrowheads="1" noChangeShapeType="1"/>
          </p:cNvSpPr>
          <p:nvPr/>
        </p:nvSpPr>
        <p:spPr>
          <a:xfrm>
            <a:off x="838200" y="1511930"/>
            <a:ext cx="4772025" cy="4999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r>
              <a:rPr lang="en-US" sz="1800" dirty="0">
                <a:cs typeface="Arial" panose="020B0604020202020204" pitchFamily="34" charset="0"/>
              </a:rPr>
              <a:t>A team from </a:t>
            </a:r>
            <a:r>
              <a:rPr lang="en-US" sz="1800" b="1" dirty="0">
                <a:solidFill>
                  <a:schemeClr val="tx2"/>
                </a:solidFill>
                <a:cs typeface="Arial" panose="020B0604020202020204" pitchFamily="34" charset="0"/>
              </a:rPr>
              <a:t>St. David’s College </a:t>
            </a:r>
            <a:r>
              <a:rPr lang="en-US" sz="1800" dirty="0">
                <a:cs typeface="Arial" panose="020B0604020202020204" pitchFamily="34" charset="0"/>
              </a:rPr>
              <a:t>in </a:t>
            </a:r>
            <a:r>
              <a:rPr lang="en-US" sz="1800" b="1" dirty="0">
                <a:solidFill>
                  <a:schemeClr val="tx2"/>
                </a:solidFill>
                <a:cs typeface="Arial" panose="020B0604020202020204" pitchFamily="34" charset="0"/>
              </a:rPr>
              <a:t>Llandudno</a:t>
            </a:r>
            <a:r>
              <a:rPr lang="en-US" sz="1800" dirty="0">
                <a:cs typeface="Arial" panose="020B0604020202020204" pitchFamily="34" charset="0"/>
              </a:rPr>
              <a:t> created </a:t>
            </a:r>
            <a:r>
              <a:rPr lang="en-US" sz="1800" b="1" dirty="0">
                <a:solidFill>
                  <a:schemeClr val="tx2"/>
                </a:solidFill>
                <a:cs typeface="Arial" panose="020B0604020202020204" pitchFamily="34" charset="0"/>
              </a:rPr>
              <a:t>Re-use I.T.</a:t>
            </a:r>
            <a:r>
              <a:rPr lang="en-US" sz="1800" dirty="0">
                <a:cs typeface="Arial" panose="020B0604020202020204" pitchFamily="34" charset="0"/>
              </a:rPr>
              <a:t> in response to the problem of e-waste.</a:t>
            </a:r>
          </a:p>
          <a:p>
            <a:pPr marL="0" indent="0">
              <a:lnSpc>
                <a:spcPct val="100000"/>
              </a:lnSpc>
              <a:spcBef>
                <a:spcPts val="0"/>
              </a:spcBef>
              <a:buNone/>
            </a:pPr>
            <a:r>
              <a:rPr lang="en-US" sz="1800" dirty="0">
                <a:cs typeface="Arial" panose="020B0604020202020204" pitchFamily="34" charset="0"/>
              </a:rPr>
              <a:t> </a:t>
            </a:r>
          </a:p>
          <a:p>
            <a:pPr marL="0" indent="0">
              <a:lnSpc>
                <a:spcPct val="100000"/>
              </a:lnSpc>
              <a:spcBef>
                <a:spcPts val="0"/>
              </a:spcBef>
              <a:buNone/>
            </a:pPr>
            <a:r>
              <a:rPr lang="en-US" sz="1800" dirty="0">
                <a:cs typeface="Arial" panose="020B0604020202020204" pitchFamily="34" charset="0"/>
              </a:rPr>
              <a:t>They partnered with companies to support the process of recycling, repairing, and re-using old and broken devices, such as laptops and mobile phones. </a:t>
            </a:r>
          </a:p>
          <a:p>
            <a:pPr marL="0" indent="0">
              <a:lnSpc>
                <a:spcPct val="100000"/>
              </a:lnSpc>
              <a:spcBef>
                <a:spcPts val="0"/>
              </a:spcBef>
              <a:buNone/>
            </a:pPr>
            <a:endParaRPr lang="en-US" sz="1800" dirty="0">
              <a:cs typeface="Arial" panose="020B0604020202020204" pitchFamily="34" charset="0"/>
            </a:endParaRPr>
          </a:p>
          <a:p>
            <a:pPr marL="0" indent="0">
              <a:lnSpc>
                <a:spcPct val="100000"/>
              </a:lnSpc>
              <a:spcBef>
                <a:spcPts val="0"/>
              </a:spcBef>
              <a:buNone/>
            </a:pPr>
            <a:r>
              <a:rPr lang="en-US" sz="1800" b="1" dirty="0">
                <a:solidFill>
                  <a:schemeClr val="tx2"/>
                </a:solidFill>
                <a:cs typeface="Arial" panose="020B0604020202020204" pitchFamily="34" charset="0"/>
              </a:rPr>
              <a:t>Re-use I.T.</a:t>
            </a:r>
            <a:r>
              <a:rPr lang="en-US" sz="1800" dirty="0">
                <a:cs typeface="Arial" panose="020B0604020202020204" pitchFamily="34" charset="0"/>
              </a:rPr>
              <a:t> won the 2022 </a:t>
            </a:r>
            <a:r>
              <a:rPr lang="en-US" sz="1800" b="1" dirty="0">
                <a:solidFill>
                  <a:schemeClr val="tx2"/>
                </a:solidFill>
                <a:cs typeface="Arial" panose="020B0604020202020204" pitchFamily="34" charset="0"/>
              </a:rPr>
              <a:t>10X ‘Business for Good’ award</a:t>
            </a:r>
            <a:r>
              <a:rPr lang="en-US" sz="1800" dirty="0">
                <a:cs typeface="Arial" panose="020B0604020202020204" pitchFamily="34" charset="0"/>
              </a:rPr>
              <a:t> for their contribution to the community, including donations of refurbished equipment to a local dementia-specialist care home. </a:t>
            </a:r>
          </a:p>
          <a:p>
            <a:pPr marL="0" indent="0">
              <a:lnSpc>
                <a:spcPct val="100000"/>
              </a:lnSpc>
              <a:spcBef>
                <a:spcPts val="0"/>
              </a:spcBef>
              <a:buNone/>
            </a:pPr>
            <a:endParaRPr lang="en-US" sz="2000" dirty="0">
              <a:cs typeface="Arial" panose="020B0604020202020204" pitchFamily="34" charset="0"/>
            </a:endParaRPr>
          </a:p>
        </p:txBody>
      </p:sp>
      <p:pic>
        <p:nvPicPr>
          <p:cNvPr id="7" name="Picture 6">
            <a:extLst>
              <a:ext uri="{FF2B5EF4-FFF2-40B4-BE49-F238E27FC236}">
                <a16:creationId xmlns:a16="http://schemas.microsoft.com/office/drawing/2014/main" id="{004F6580-07C4-AD80-D617-733E1027689F}"/>
              </a:ext>
            </a:extLst>
          </p:cNvPr>
          <p:cNvPicPr>
            <a:picLocks noGrp="1" noRot="1" noChangeAspect="1" noMove="1" noResize="1" noEditPoints="1" noAdjustHandles="1" noChangeArrowheads="1" noChangeShapeType="1" noCrop="1"/>
          </p:cNvPicPr>
          <p:nvPr/>
        </p:nvPicPr>
        <p:blipFill>
          <a:blip r:embed="rId3">
            <a:alphaModFix amt="50000"/>
            <a:duotone>
              <a:prstClr val="black"/>
              <a:schemeClr val="tx2">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5047" r="25047"/>
          <a:stretch/>
        </p:blipFill>
        <p:spPr>
          <a:xfrm>
            <a:off x="6096000" y="0"/>
            <a:ext cx="6096000" cy="6858000"/>
          </a:xfrm>
          <a:prstGeom prst="rect">
            <a:avLst/>
          </a:prstGeom>
        </p:spPr>
      </p:pic>
    </p:spTree>
    <p:extLst>
      <p:ext uri="{BB962C8B-B14F-4D97-AF65-F5344CB8AC3E}">
        <p14:creationId xmlns:p14="http://schemas.microsoft.com/office/powerpoint/2010/main" val="35513665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italfields-team.jpg">
            <a:extLst>
              <a:ext uri="{FF2B5EF4-FFF2-40B4-BE49-F238E27FC236}">
                <a16:creationId xmlns:a16="http://schemas.microsoft.com/office/drawing/2014/main" id="{7FF9B16F-4977-129C-3A1B-6CF6F4741D1E}"/>
              </a:ext>
            </a:extLst>
          </p:cNvPr>
          <p:cNvPicPr>
            <a:picLocks noGrp="1" noRot="1" noChangeAspect="1" noMove="1" noResize="1" noEditPoints="1" noAdjustHandles="1" noChangeArrowheads="1" noChangeShapeType="1" noCrop="1"/>
          </p:cNvPicPr>
          <p:nvPr/>
        </p:nvPicPr>
        <p:blipFill rotWithShape="1">
          <a:blip r:embed="rId2"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b="28035"/>
          <a:stretch/>
        </p:blipFill>
        <p:spPr>
          <a:xfrm>
            <a:off x="0" y="-1"/>
            <a:ext cx="12192000" cy="5604095"/>
          </a:xfrm>
          <a:prstGeom prst="rect">
            <a:avLst/>
          </a:prstGeom>
          <a:ln w="12700">
            <a:miter lim="400000"/>
          </a:ln>
        </p:spPr>
      </p:pic>
      <p:sp>
        <p:nvSpPr>
          <p:cNvPr id="2" name="Text Placeholder 1">
            <a:extLst>
              <a:ext uri="{FF2B5EF4-FFF2-40B4-BE49-F238E27FC236}">
                <a16:creationId xmlns:a16="http://schemas.microsoft.com/office/drawing/2014/main" id="{8BE3D0CB-E315-4F3C-B700-95D62F2803DA}"/>
              </a:ext>
            </a:extLst>
          </p:cNvPr>
          <p:cNvSpPr>
            <a:spLocks noGrp="1" noRot="1" noMove="1" noResize="1" noEditPoints="1" noAdjustHandles="1" noChangeArrowheads="1" noChangeShapeType="1"/>
          </p:cNvSpPr>
          <p:nvPr>
            <p:ph type="body" sz="quarter" idx="10"/>
          </p:nvPr>
        </p:nvSpPr>
        <p:spPr/>
        <p:txBody>
          <a:bodyPr/>
          <a:lstStyle/>
          <a:p>
            <a:r>
              <a:rPr lang="en-GB" dirty="0"/>
              <a:t>SESSION 2</a:t>
            </a:r>
          </a:p>
        </p:txBody>
      </p:sp>
      <p:sp>
        <p:nvSpPr>
          <p:cNvPr id="3" name="Text Placeholder 2">
            <a:extLst>
              <a:ext uri="{FF2B5EF4-FFF2-40B4-BE49-F238E27FC236}">
                <a16:creationId xmlns:a16="http://schemas.microsoft.com/office/drawing/2014/main" id="{71D4E3E4-D0D3-4E0B-3B9D-4DBF9EA45B1F}"/>
              </a:ext>
            </a:extLst>
          </p:cNvPr>
          <p:cNvSpPr>
            <a:spLocks noGrp="1" noRot="1" noMove="1" noResize="1" noEditPoints="1" noAdjustHandles="1" noChangeArrowheads="1" noChangeShapeType="1"/>
          </p:cNvSpPr>
          <p:nvPr>
            <p:ph type="body" sz="quarter" idx="11"/>
          </p:nvPr>
        </p:nvSpPr>
        <p:spPr/>
        <p:txBody>
          <a:bodyPr/>
          <a:lstStyle/>
          <a:p>
            <a:r>
              <a:rPr lang="en-GB" dirty="0"/>
              <a:t>Preparing for the 10X Challenge</a:t>
            </a:r>
          </a:p>
        </p:txBody>
      </p:sp>
    </p:spTree>
    <p:extLst>
      <p:ext uri="{BB962C8B-B14F-4D97-AF65-F5344CB8AC3E}">
        <p14:creationId xmlns:p14="http://schemas.microsoft.com/office/powerpoint/2010/main" val="4189757048"/>
      </p:ext>
    </p:extLst>
  </p:cSld>
  <p:clrMapOvr>
    <a:masterClrMapping/>
  </p:clrMapOvr>
  <p:transition spd="slow">
    <p:push dir="u"/>
  </p:transition>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25" ma:contentTypeDescription="Create a new document." ma:contentTypeScope="" ma:versionID="dd8fff5903c1ab6654cd605a19e0be1d">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ab5845392352dff2cf2f21efe174ad18"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1f41c62-27af-4b3a-baa4-527fc2e2b74f"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dbd3a9a-4cb9-48fb-b26f-7b8f30bd58b5}" ma:internalName="TaxCatchAll" ma:showField="CatchAllData" ma:web="2abebb83-cf53-4fdf-a500-739cef3c54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8c0ba40-820f-4126-b1a8-b068955cd419" xsi:nil="true"/>
    <SharedWithUsers xmlns="2abebb83-cf53-4fdf-a500-739cef3c54c9">
      <UserInfo>
        <DisplayName/>
        <AccountId xsi:nil="true"/>
        <AccountType/>
      </UserInfo>
    </SharedWithUsers>
    <_ip_UnifiedCompliancePolicyUIAction xmlns="http://schemas.microsoft.com/sharepoint/v3" xsi:nil="true"/>
    <X xmlns="c8c0ba40-820f-4126-b1a8-b068955cd419" xsi:nil="true"/>
    <lcf76f155ced4ddcb4097134ff3c332f xmlns="c8c0ba40-820f-4126-b1a8-b068955cd419">
      <Terms xmlns="http://schemas.microsoft.com/office/infopath/2007/PartnerControls"/>
    </lcf76f155ced4ddcb4097134ff3c332f>
    <_ip_UnifiedCompliancePolicyProperties xmlns="http://schemas.microsoft.com/sharepoint/v3" xsi:nil="true"/>
    <TaxCatchAll xmlns="2abebb83-cf53-4fdf-a500-739cef3c54c9" xsi:nil="true"/>
  </documentManagement>
</p:properties>
</file>

<file path=customXml/itemProps1.xml><?xml version="1.0" encoding="utf-8"?>
<ds:datastoreItem xmlns:ds="http://schemas.openxmlformats.org/officeDocument/2006/customXml" ds:itemID="{9CA3D29D-C543-4EE2-9B31-C2B581ECD1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c0ba40-820f-4126-b1a8-b068955cd419"/>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8774D8-73CF-4FD5-B1BF-A248BD3BBA8D}">
  <ds:schemaRefs>
    <ds:schemaRef ds:uri="http://schemas.microsoft.com/sharepoint/v3/contenttype/forms"/>
  </ds:schemaRefs>
</ds:datastoreItem>
</file>

<file path=customXml/itemProps3.xml><?xml version="1.0" encoding="utf-8"?>
<ds:datastoreItem xmlns:ds="http://schemas.openxmlformats.org/officeDocument/2006/customXml" ds:itemID="{591CCA92-9A55-4B20-8267-80081F580CC0}">
  <ds:schemaRefs>
    <ds:schemaRef ds:uri="http://schemas.microsoft.com/office/2006/metadata/properties"/>
    <ds:schemaRef ds:uri="http://schemas.microsoft.com/office/infopath/2007/PartnerControls"/>
    <ds:schemaRef ds:uri="c8c0ba40-820f-4126-b1a8-b068955cd419"/>
    <ds:schemaRef ds:uri="2abebb83-cf53-4fdf-a500-739cef3c54c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2032</Words>
  <Application>Microsoft Office PowerPoint</Application>
  <PresentationFormat>Widescreen</PresentationFormat>
  <Paragraphs>246</Paragraphs>
  <Slides>30</Slides>
  <Notes>13</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What is an Entrepreneur?</vt:lpstr>
      <vt:lpstr>UK Entrepreneurs</vt:lpstr>
      <vt:lpstr>Young Entrepreneurs</vt:lpstr>
      <vt:lpstr>Young Entrepreneurs</vt:lpstr>
      <vt:lpstr>PowerPoint Presentation</vt:lpstr>
      <vt:lpstr>What is it?</vt:lpstr>
      <vt:lpstr>Continued…</vt:lpstr>
      <vt:lpstr>PowerPoint Presentation</vt:lpstr>
      <vt:lpstr>PowerPoint Presentation</vt:lpstr>
      <vt:lpstr>PowerPoint Presentation</vt:lpstr>
      <vt:lpstr>PowerPoint Presentation</vt:lpstr>
      <vt:lpstr>PowerPoint Presentation</vt:lpstr>
      <vt:lpstr>Sustainable Business</vt:lpstr>
      <vt:lpstr>United Nations SDGs (Sustainable Development Goals)</vt:lpstr>
      <vt:lpstr>PowerPoint Presentation</vt:lpstr>
      <vt:lpstr>Financial Sustainability</vt:lpstr>
      <vt:lpstr>Choosing your 10X business</vt:lpstr>
      <vt:lpstr>What’s in a name?</vt:lpstr>
      <vt:lpstr>Resources &amp; Finance</vt:lpstr>
      <vt:lpstr>Sales &amp; Marketing</vt:lpstr>
      <vt:lpstr>Weekly Competitions</vt:lpstr>
      <vt:lpstr>National Competitions</vt:lpstr>
      <vt:lpstr>Best Logo 2023 Winner (Left) &amp; Runner Up (Right)</vt:lpstr>
      <vt:lpstr>Best Sales Pitch 2023 Team Rock-It</vt:lpstr>
      <vt:lpstr>Challenge Dates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3</cp:revision>
  <dcterms:created xsi:type="dcterms:W3CDTF">2023-10-31T07:40:39Z</dcterms:created>
  <dcterms:modified xsi:type="dcterms:W3CDTF">2024-01-30T17:51:47Z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